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</p:sldIdLst>
  <p:sldSz cy="5143500" cx="9144000"/>
  <p:notesSz cx="6858000" cy="9144000"/>
  <p:embeddedFontLst>
    <p:embeddedFont>
      <p:font typeface="Proxima Nova"/>
      <p:regular r:id="rId59"/>
      <p:bold r:id="rId60"/>
      <p:italic r:id="rId61"/>
      <p:boldItalic r:id="rId62"/>
    </p:embeddedFont>
    <p:embeddedFont>
      <p:font typeface="Caveat"/>
      <p:regular r:id="rId63"/>
      <p:bold r:id="rId64"/>
    </p:embeddedFont>
    <p:embeddedFont>
      <p:font typeface="Alfa Slab One"/>
      <p:regular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4080A63-0DA9-4D44-B720-6574454B69EE}">
  <a:tblStyle styleId="{24080A63-0DA9-4D44-B720-6574454B69EE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ProximaNova-boldItalic.fntdata"/><Relationship Id="rId61" Type="http://schemas.openxmlformats.org/officeDocument/2006/relationships/font" Target="fonts/ProximaNova-italic.fntdata"/><Relationship Id="rId20" Type="http://schemas.openxmlformats.org/officeDocument/2006/relationships/slide" Target="slides/slide14.xml"/><Relationship Id="rId64" Type="http://schemas.openxmlformats.org/officeDocument/2006/relationships/font" Target="fonts/Caveat-bold.fntdata"/><Relationship Id="rId63" Type="http://schemas.openxmlformats.org/officeDocument/2006/relationships/font" Target="fonts/Caveat-regular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65" Type="http://schemas.openxmlformats.org/officeDocument/2006/relationships/font" Target="fonts/AlfaSlabOne-regular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ProximaNova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ProximaNova-regular.fntdata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20f9af26b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20f9af26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1aeb88f81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1aeb88f81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2a1d12f77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2a1d12f77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2cf545efb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2cf545efb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2cf545efbf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2cf545efbf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2cf545efbf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2cf545efbf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2a1d12f77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2a1d12f77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2a1d12f77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2a1d12f77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525917f3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525917f3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20f9af26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20f9af26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29f3dd1c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29f3dd1c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2a1d12f77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2a1d12f77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221c5362b_0_1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221c5362b_0_1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2a1d12f77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2a1d12f77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2a1d12f77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2a1d12f77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2cf545efb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2cf545efb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2cf545efbf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2cf545efbf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2cf545efbf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2cf545efb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2cf545efbf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2cf545efbf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2cf545efbf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2cf545efbf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338e28226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338e28226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221c5362b_0_1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221c5362b_0_1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338e28226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338e28226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338e282267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338e282267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338e282267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338e282267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338e282267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338e28226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64265e4b8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64265e4b8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420f9af26b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420f9af26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338e282267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338e282267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338e282267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338e282267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338e282267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338e282267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338e282267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338e282267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221c5362b_0_1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221c5362b_0_1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338e282267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338e282267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338e282267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338e282267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2cf545efb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2cf545efb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2cf545efb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2cf545efb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4221c5362b_0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4221c5362b_0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2cf545efbf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2cf545efb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4525917f3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4525917f3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4525917f3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4525917f3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6c37abab30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6c37abab30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6c37abab30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6c37abab30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221c5362b_0_1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221c5362b_0_1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4525917f3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4525917f3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75ebed63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75ebed63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4525917f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4525917f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2cf545efb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2cf545efb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2cf545efb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2cf545efb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221c5362b_0_8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221c5362b_0_8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9f3dd1ce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9f3dd1ce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contenuto" type="obj">
  <p:cSld name="OBJEC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ronto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9pPr>
          </a:lstStyle>
          <a:p/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629842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1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2" type="body"/>
          </p:nvPr>
        </p:nvSpPr>
        <p:spPr>
          <a:xfrm>
            <a:off x="629842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1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youtube.com/watch?v=rtAlC5J1U40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4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slide" Target="/ppt/slides/slide34.xml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hyperlink" Target="https://it.wikipedia.org/wiki/Reduced_instruction_set_computer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Relationship Id="rId4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www.codingame.com/playgrounds/283/sse-avx-vectorization/what-is-sse-and-avx" TargetMode="External"/><Relationship Id="rId4" Type="http://schemas.openxmlformats.org/officeDocument/2006/relationships/image" Target="../media/image34.png"/><Relationship Id="rId5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Relationship Id="rId4" Type="http://schemas.openxmlformats.org/officeDocument/2006/relationships/image" Target="../media/image19.png"/><Relationship Id="rId5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Relationship Id="rId4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en.wikipedia.org/wiki/X86_instruction_listings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3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png"/><Relationship Id="rId4" Type="http://schemas.openxmlformats.org/officeDocument/2006/relationships/image" Target="../media/image32.png"/><Relationship Id="rId5" Type="http://schemas.openxmlformats.org/officeDocument/2006/relationships/hyperlink" Target="https://slideplayer.com/slide/12792502/" TargetMode="External"/><Relationship Id="rId6" Type="http://schemas.openxmlformats.org/officeDocument/2006/relationships/image" Target="../media/image3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png"/><Relationship Id="rId4" Type="http://schemas.openxmlformats.org/officeDocument/2006/relationships/image" Target="../media/image4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www.youtube.com/watch?v=lrT9Bl0MCXQ" TargetMode="External"/><Relationship Id="rId4" Type="http://schemas.openxmlformats.org/officeDocument/2006/relationships/image" Target="../media/image50.png"/><Relationship Id="rId9" Type="http://schemas.openxmlformats.org/officeDocument/2006/relationships/hyperlink" Target="https://www.youtube.com/watch?v=yi0FhRqDJfo" TargetMode="External"/><Relationship Id="rId5" Type="http://schemas.openxmlformats.org/officeDocument/2006/relationships/image" Target="../media/image42.png"/><Relationship Id="rId6" Type="http://schemas.openxmlformats.org/officeDocument/2006/relationships/image" Target="../media/image41.png"/><Relationship Id="rId7" Type="http://schemas.openxmlformats.org/officeDocument/2006/relationships/hyperlink" Target="https://www.youtube.com/watch?v=lrT9Bl0MCXQ" TargetMode="External"/><Relationship Id="rId8" Type="http://schemas.openxmlformats.org/officeDocument/2006/relationships/image" Target="../media/image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2.png"/><Relationship Id="rId4" Type="http://schemas.openxmlformats.org/officeDocument/2006/relationships/image" Target="../media/image5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8.png"/><Relationship Id="rId4" Type="http://schemas.openxmlformats.org/officeDocument/2006/relationships/image" Target="../media/image5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3.png"/><Relationship Id="rId4" Type="http://schemas.openxmlformats.org/officeDocument/2006/relationships/image" Target="../media/image46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4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1.png"/><Relationship Id="rId4" Type="http://schemas.openxmlformats.org/officeDocument/2006/relationships/hyperlink" Target="https://en.wikichip.org/wiki/amd/microarchitectures/zen" TargetMode="External"/><Relationship Id="rId5" Type="http://schemas.openxmlformats.org/officeDocument/2006/relationships/image" Target="../media/image52.png"/><Relationship Id="rId6" Type="http://schemas.openxmlformats.org/officeDocument/2006/relationships/image" Target="../media/image58.png"/><Relationship Id="rId7" Type="http://schemas.openxmlformats.org/officeDocument/2006/relationships/image" Target="../media/image5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ISA ed Evoluzione Architetture</a:t>
            </a:r>
            <a:endParaRPr/>
          </a:p>
        </p:txBody>
      </p:sp>
      <p:sp>
        <p:nvSpPr>
          <p:cNvPr id="72" name="Google Shape;72;p15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700">
                <a:solidFill>
                  <a:srgbClr val="474747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"Computers make excellent and efficient servants, but I have no wish to serve under them." </a:t>
            </a:r>
            <a:endParaRPr i="1" sz="1700">
              <a:solidFill>
                <a:srgbClr val="474747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solidFill>
                  <a:srgbClr val="474747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Mr. Spock, "The Ultimate Computer"</a:t>
            </a:r>
            <a:endParaRPr sz="2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Soluzione: RISC</a:t>
            </a:r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249" y="425650"/>
            <a:ext cx="4831250" cy="459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/>
          <p:cNvPicPr preferRelativeResize="0"/>
          <p:nvPr/>
        </p:nvPicPr>
        <p:blipFill rotWithShape="1">
          <a:blip r:embed="rId4">
            <a:alphaModFix/>
          </a:blip>
          <a:srcRect b="0" l="17670" r="27519" t="18287"/>
          <a:stretch/>
        </p:blipFill>
        <p:spPr>
          <a:xfrm>
            <a:off x="274350" y="1415000"/>
            <a:ext cx="3632675" cy="30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Evoluzioni Architetturali</a:t>
            </a:r>
            <a:endParaRPr/>
          </a:p>
        </p:txBody>
      </p:sp>
      <p:sp>
        <p:nvSpPr>
          <p:cNvPr id="146" name="Google Shape;146;p2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Architetture alternative e Incremento prestazionale</a:t>
            </a:r>
            <a:endParaRPr/>
          </a:p>
        </p:txBody>
      </p:sp>
      <p:pic>
        <p:nvPicPr>
          <p:cNvPr id="147" name="Google Shape;147;p2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4663" y="4198625"/>
            <a:ext cx="721274" cy="26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7500" y="800425"/>
            <a:ext cx="4433325" cy="352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5"/>
          <p:cNvSpPr txBox="1"/>
          <p:nvPr>
            <p:ph idx="1" type="subTitle"/>
          </p:nvPr>
        </p:nvSpPr>
        <p:spPr>
          <a:xfrm>
            <a:off x="473700" y="3038850"/>
            <a:ext cx="3837000" cy="7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/>
              <a:t>Architetture alternative e Incremento prestazionale</a:t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Principali Limiti dell’architettura x86</a:t>
            </a:r>
            <a:endParaRPr/>
          </a:p>
        </p:txBody>
      </p:sp>
      <p:sp>
        <p:nvSpPr>
          <p:cNvPr id="155" name="Google Shape;155;p26"/>
          <p:cNvSpPr txBox="1"/>
          <p:nvPr>
            <p:ph idx="1" type="body"/>
          </p:nvPr>
        </p:nvSpPr>
        <p:spPr>
          <a:xfrm>
            <a:off x="311700" y="1152475"/>
            <a:ext cx="435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ISA CISC…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t"/>
              <a:t>Decodifica complessa, lenta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t"/>
              <a:t>Inefficiente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t"/>
              <a:t>…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Pochi registri =&gt; spesso in memoria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Registri piccoli =&gt; poca memoria indirizzabile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Accesso alla memoria lento (MOV, J*)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Von Neumann Bottle Neck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Mancano operazioni con la Virgola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Mancano funzioni trascendenti (sin, cos, log, ecc)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Istruzioni multimediali?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ecc</a:t>
            </a:r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300" y="1152475"/>
            <a:ext cx="3042650" cy="30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Tecniche per Migliorare le performance</a:t>
            </a:r>
            <a:endParaRPr/>
          </a:p>
        </p:txBody>
      </p:sp>
      <p:sp>
        <p:nvSpPr>
          <p:cNvPr id="162" name="Google Shape;162;p27"/>
          <p:cNvSpPr txBox="1"/>
          <p:nvPr>
            <p:ph idx="1" type="body"/>
          </p:nvPr>
        </p:nvSpPr>
        <p:spPr>
          <a:xfrm>
            <a:off x="311700" y="1152475"/>
            <a:ext cx="4399500" cy="38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it"/>
              <a:t>Aumento spazio indirizzamento (# bit</a:t>
            </a:r>
            <a:r>
              <a:rPr lang="it"/>
              <a:t>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it"/>
              <a:t>Estendere l’ISA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it"/>
              <a:t>u-OPS, ovvero RISC+CISC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it"/>
              <a:t>Prefetch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it"/>
              <a:t>Pipeline </a:t>
            </a:r>
            <a:r>
              <a:rPr lang="it"/>
              <a:t>0️⃣→1️⃣→2️⃣→3️⃣→4️⃣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it"/>
              <a:t>Caching SRAM </a:t>
            </a:r>
            <a:r>
              <a:rPr lang="it"/>
              <a:t>🚀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it"/>
              <a:t>Unità </a:t>
            </a:r>
            <a:r>
              <a:rPr lang="it"/>
              <a:t>FPU (Floating Point Unit)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it"/>
              <a:t>Unità SIMD 👨‍🔧👨‍🔧👨‍🔧👨‍🔧👨‍🔧👨‍🔧👨‍🔧👨‍🔧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it"/>
              <a:t>Harvard</a:t>
            </a:r>
            <a:r>
              <a:rPr lang="it"/>
              <a:t>👐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it"/>
              <a:t>Branch Prediction 🕵️‍♂️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it"/>
              <a:t>Architettura superscalare 👩‍🔧👨‍🔧👩‍🏭👨‍🏭👷‍♀️👷‍♂️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it"/>
              <a:t>SMT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it"/>
              <a:t>Multicore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it"/>
              <a:t>…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it"/>
              <a:t>Aumento Spazio Indirizzamento</a:t>
            </a:r>
            <a:endParaRPr/>
          </a:p>
        </p:txBody>
      </p:sp>
      <p:sp>
        <p:nvSpPr>
          <p:cNvPr id="168" name="Google Shape;168;p28"/>
          <p:cNvSpPr txBox="1"/>
          <p:nvPr>
            <p:ph idx="1" type="body"/>
          </p:nvPr>
        </p:nvSpPr>
        <p:spPr>
          <a:xfrm>
            <a:off x="311700" y="1152475"/>
            <a:ext cx="3940800" cy="3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Quando si dice Architettura a N bit (ad esempio 32bit), si intendono due cose: 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che i registri s</a:t>
            </a:r>
            <a:r>
              <a:rPr lang="it"/>
              <a:t>ono a N bit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che l’Address Bus è a N bit.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Possiamo capire allora i vantaggi: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Range/Precisione delle operazioni aritmetiche aumentato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Operazioni ALU più veloci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Maggior spazio di Memoria Indirizzabile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Maggior Bandwidth del BUS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Aumento del numero di registri (anche se non sempre documentato)</a:t>
            </a:r>
            <a:endParaRPr/>
          </a:p>
        </p:txBody>
      </p:sp>
      <p:sp>
        <p:nvSpPr>
          <p:cNvPr id="169" name="Google Shape;169;p28"/>
          <p:cNvSpPr txBox="1"/>
          <p:nvPr>
            <p:ph idx="1" type="body"/>
          </p:nvPr>
        </p:nvSpPr>
        <p:spPr>
          <a:xfrm>
            <a:off x="4683750" y="1017725"/>
            <a:ext cx="4194600" cy="40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Domande</a:t>
            </a:r>
            <a:endParaRPr sz="1500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veat"/>
              <a:buChar char="●"/>
            </a:pPr>
            <a:r>
              <a:rPr lang="it" sz="15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Qual’è il massimo intero senza segno rappresentabile a 16 bit? e quello a 32bit?</a:t>
            </a:r>
            <a:endParaRPr sz="1500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veat"/>
              <a:buChar char="●"/>
            </a:pPr>
            <a:r>
              <a:rPr lang="it" sz="15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Prova ad implementare la somma di due numeri a 32bit con EMU8086: dovrai gestire il riporto. In alternativa, puoi studiare la soluzione di chatGPT. Quanti cicli di clock richiede l’esecuzione? Sai quanto impiegherebbe </a:t>
            </a:r>
            <a:r>
              <a:rPr b="1" lang="it" sz="15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ADD EAX, EBX </a:t>
            </a:r>
            <a:r>
              <a:rPr lang="it" sz="15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su i386?</a:t>
            </a:r>
            <a:endParaRPr sz="1500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veat"/>
              <a:buChar char="●"/>
            </a:pPr>
            <a:r>
              <a:rPr lang="it" sz="15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Qual’è la memoria massima indirizzabile con un address bus a 20bit? e a 32bit?</a:t>
            </a:r>
            <a:endParaRPr sz="1500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veat"/>
              <a:buChar char="●"/>
            </a:pPr>
            <a:r>
              <a:rPr lang="it" sz="15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Qual’è il vantaggio di poter usare più registri?</a:t>
            </a:r>
            <a:endParaRPr sz="1500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it"/>
              <a:t>Aumento Spazio Indirizzamento</a:t>
            </a:r>
            <a:endParaRPr/>
          </a:p>
        </p:txBody>
      </p:sp>
      <p:sp>
        <p:nvSpPr>
          <p:cNvPr id="175" name="Google Shape;175;p29"/>
          <p:cNvSpPr txBox="1"/>
          <p:nvPr>
            <p:ph idx="1" type="body"/>
          </p:nvPr>
        </p:nvSpPr>
        <p:spPr>
          <a:xfrm>
            <a:off x="311700" y="1152475"/>
            <a:ext cx="7754100" cy="13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Ecco come sono cambiati i registri passando dai 32bit dell’x86 ai 64bit dell’x64</a:t>
            </a:r>
            <a:endParaRPr/>
          </a:p>
        </p:txBody>
      </p:sp>
      <p:pic>
        <p:nvPicPr>
          <p:cNvPr id="176" name="Google Shape;1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847" y="2034000"/>
            <a:ext cx="3750203" cy="247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9"/>
          <p:cNvPicPr preferRelativeResize="0"/>
          <p:nvPr/>
        </p:nvPicPr>
        <p:blipFill rotWithShape="1">
          <a:blip r:embed="rId4">
            <a:alphaModFix/>
          </a:blip>
          <a:srcRect b="0" l="0" r="44459" t="0"/>
          <a:stretch/>
        </p:blipFill>
        <p:spPr>
          <a:xfrm>
            <a:off x="5556275" y="1640875"/>
            <a:ext cx="2679876" cy="345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/>
          <p:nvPr/>
        </p:nvSpPr>
        <p:spPr>
          <a:xfrm>
            <a:off x="4159200" y="3171275"/>
            <a:ext cx="642000" cy="29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9" name="Google Shape;179;p29"/>
          <p:cNvSpPr/>
          <p:nvPr/>
        </p:nvSpPr>
        <p:spPr>
          <a:xfrm>
            <a:off x="7541625" y="4665175"/>
            <a:ext cx="1008900" cy="47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2. Estensione dell’ ISA</a:t>
            </a:r>
            <a:endParaRPr/>
          </a:p>
        </p:txBody>
      </p:sp>
      <p:sp>
        <p:nvSpPr>
          <p:cNvPr id="185" name="Google Shape;185;p30"/>
          <p:cNvSpPr txBox="1"/>
          <p:nvPr>
            <p:ph idx="1" type="body"/>
          </p:nvPr>
        </p:nvSpPr>
        <p:spPr>
          <a:xfrm>
            <a:off x="311700" y="1061350"/>
            <a:ext cx="4425000" cy="8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Estendere l'ISA (Instruction Set Architecture) di una CPU significa introdurre nuove istruzioni (nuovi OP-code) e spesso modifiche architetturali (ad esempio nuovi registri) che mettono a rischio la retrocompatibilità con l’ISA precedente.</a:t>
            </a:r>
            <a:endParaRPr sz="1100"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399725" y="1991750"/>
            <a:ext cx="3907500" cy="31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100">
                <a:solidFill>
                  <a:srgbClr val="FF0000"/>
                </a:solidFill>
              </a:rPr>
              <a:t>Vantaggi Prestazionali:</a:t>
            </a:r>
            <a:endParaRPr b="1" sz="11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it" sz="1000"/>
              <a:t>- Istruzioni specializzate:</a:t>
            </a:r>
            <a:r>
              <a:rPr lang="it" sz="1000"/>
              <a:t> Aggiungere istruzioni ottimizzate per compiti specifici (ad esempio, operazioni matematiche complesse o crittografia) semplificando il lavoro dei programmatori.</a:t>
            </a:r>
            <a:endParaRPr sz="1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it" sz="1000"/>
              <a:t>- </a:t>
            </a:r>
            <a:r>
              <a:rPr b="1" lang="it" sz="1000" u="sng">
                <a:solidFill>
                  <a:schemeClr val="hlink"/>
                </a:solidFill>
                <a:hlinkClick action="ppaction://hlinksldjump" r:id="rId3"/>
              </a:rPr>
              <a:t>Parallelismo SIMD</a:t>
            </a:r>
            <a:r>
              <a:rPr b="1" lang="it" sz="1000"/>
              <a:t>:</a:t>
            </a:r>
            <a:r>
              <a:rPr lang="it" sz="1000"/>
              <a:t> estensioni SIMD (Single Instruction, Multiple Data), ad esempio SSE, AVX di Intel, consentono l'elaborazione simultanea di più dati, migliorando le prestazioni in applicazioni come il multimedia e il calcolo scientifico.</a:t>
            </a:r>
            <a:endParaRPr sz="1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it" sz="1000"/>
              <a:t>- </a:t>
            </a:r>
            <a:r>
              <a:rPr b="1" lang="it" sz="1000" u="sng">
                <a:solidFill>
                  <a:schemeClr val="hlink"/>
                </a:solidFill>
                <a:hlinkClick/>
              </a:rPr>
              <a:t>Pipeline ottimizzata</a:t>
            </a:r>
            <a:r>
              <a:rPr b="1" lang="it" sz="1000"/>
              <a:t>:</a:t>
            </a:r>
            <a:r>
              <a:rPr lang="it" sz="1000"/>
              <a:t> Nuove istruzioni possono essere "riscritte" per sfruttare meglio le pipeline della CPU, riducendo i tempi di esecuzione.</a:t>
            </a:r>
            <a:endParaRPr sz="1000"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b="1" lang="it" sz="1000"/>
              <a:t>- Istruzioni accelerate:</a:t>
            </a:r>
            <a:r>
              <a:rPr lang="it" sz="1000"/>
              <a:t> istruzioni complesse che richiedevano l'esecuzione di cicli o numerose istruzioni più semplici, vengono implementate in hardware in apposite unità di elaborazione (come una ALU ottimizzata), in una frazione del tempo originario (ad esempio FMUL in presenza di FPU)</a:t>
            </a:r>
            <a:endParaRPr sz="1000"/>
          </a:p>
        </p:txBody>
      </p:sp>
      <p:pic>
        <p:nvPicPr>
          <p:cNvPr id="187" name="Google Shape;187;p30"/>
          <p:cNvPicPr preferRelativeResize="0"/>
          <p:nvPr/>
        </p:nvPicPr>
        <p:blipFill rotWithShape="1">
          <a:blip r:embed="rId4">
            <a:alphaModFix/>
          </a:blip>
          <a:srcRect b="0" l="0" r="3456" t="0"/>
          <a:stretch/>
        </p:blipFill>
        <p:spPr>
          <a:xfrm>
            <a:off x="4572000" y="1127400"/>
            <a:ext cx="4352800" cy="39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2. Estensione dell’ ISA</a:t>
            </a:r>
            <a:endParaRPr/>
          </a:p>
        </p:txBody>
      </p:sp>
      <p:sp>
        <p:nvSpPr>
          <p:cNvPr id="193" name="Google Shape;193;p31"/>
          <p:cNvSpPr txBox="1"/>
          <p:nvPr>
            <p:ph idx="1" type="body"/>
          </p:nvPr>
        </p:nvSpPr>
        <p:spPr>
          <a:xfrm>
            <a:off x="410050" y="1352400"/>
            <a:ext cx="3854400" cy="3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100"/>
              <a:t>Inoltre:</a:t>
            </a:r>
            <a:endParaRPr sz="1100"/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it" sz="1100"/>
              <a:t>* Efficienza Energetica:</a:t>
            </a:r>
            <a:r>
              <a:rPr lang="it" sz="1100"/>
              <a:t> Con istruzioni specializzate, operazioni complesse possono essere eseguite in meno cicli, utilizzando solo una parte specifica della CPU (quindi meno transistor) riducendo il consumo di energia complessivo.</a:t>
            </a:r>
            <a:endParaRPr sz="1100"/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it" sz="1100"/>
              <a:t>* Semplificazione software: </a:t>
            </a:r>
            <a:r>
              <a:rPr lang="it" sz="1100"/>
              <a:t>Estensioni ISA permettono di implementare direttamente in hardware operazioni che altrimenti richiederebbero software complesso (es. calcoli matriciali o compressione dati), riducendo il tempo di sviluppo e il carico software.</a:t>
            </a:r>
            <a:endParaRPr sz="1100"/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b="1" lang="it" sz="1100"/>
              <a:t>* Sicurezza:</a:t>
            </a:r>
            <a:r>
              <a:rPr lang="it" sz="1100"/>
              <a:t> Funzionalità ISA dedicate possono proteggere contro buffer overflow, side-channel attacks o vulnerabilità di basso livello, migliorano la protezione dei dati e del codice.</a:t>
            </a:r>
            <a:endParaRPr sz="1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2. Estendere l’</a:t>
            </a:r>
            <a:r>
              <a:rPr lang="it"/>
              <a:t>ISA - La soluzione INTEL</a:t>
            </a:r>
            <a:endParaRPr/>
          </a:p>
        </p:txBody>
      </p:sp>
      <p:sp>
        <p:nvSpPr>
          <p:cNvPr id="199" name="Google Shape;199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2900" y="1248000"/>
            <a:ext cx="5509673" cy="38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2. Estendere l’ ISA - ARM</a:t>
            </a:r>
            <a:endParaRPr/>
          </a:p>
        </p:txBody>
      </p:sp>
      <p:sp>
        <p:nvSpPr>
          <p:cNvPr id="206" name="Google Shape;206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548" y="1258025"/>
            <a:ext cx="5590475" cy="388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Sommario: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490875"/>
            <a:ext cx="81861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Funzionamento dell’ISA 8086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Evoluzioni Architetturali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it" sz="1500"/>
              <a:t>Estensione dell’ISA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/>
          <p:nvPr>
            <p:ph type="title"/>
          </p:nvPr>
        </p:nvSpPr>
        <p:spPr>
          <a:xfrm>
            <a:off x="490250" y="508000"/>
            <a:ext cx="7562400" cy="3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/>
              <a:t>…</a:t>
            </a:r>
            <a:r>
              <a:rPr lang="it" sz="3600"/>
              <a:t> come estendere l’SA senza accentuare i problemi delle architetture CISC?</a:t>
            </a:r>
            <a:endParaRPr sz="3600"/>
          </a:p>
        </p:txBody>
      </p:sp>
      <p:pic>
        <p:nvPicPr>
          <p:cNvPr descr="Male in doubt | Free SVG" id="213" name="Google Shape;2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2200" y="2067775"/>
            <a:ext cx="3129825" cy="312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</a:t>
            </a:r>
            <a:r>
              <a:rPr lang="it"/>
              <a:t>. </a:t>
            </a:r>
            <a:r>
              <a:rPr lang="it"/>
              <a:t>Microcode (</a:t>
            </a:r>
            <a:r>
              <a:rPr lang="it"/>
              <a:t>μOps)</a:t>
            </a:r>
            <a:endParaRPr/>
          </a:p>
        </p:txBody>
      </p:sp>
      <p:pic>
        <p:nvPicPr>
          <p:cNvPr id="219" name="Google Shape;21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750" y="1458300"/>
            <a:ext cx="4141575" cy="303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5"/>
          <p:cNvSpPr txBox="1"/>
          <p:nvPr>
            <p:ph idx="2" type="body"/>
          </p:nvPr>
        </p:nvSpPr>
        <p:spPr>
          <a:xfrm>
            <a:off x="4456550" y="1152475"/>
            <a:ext cx="457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Per semplificare la vita ai primi sviluppatori, ed evitare di scrivere mooolte righe di codice anche per le istruzioni più banali, si cominciaro a codificare procedure in HW.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Conseguenza: 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it"/>
              <a:t>Ulteriore stadio di decodifica (+ lento)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it"/>
              <a:t>Numerosi transistor dedicato ad esso (+ consumi)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it"/>
              <a:t>Complicazione dell’ISA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it"/>
              <a:t>Alcune istruzioni richiedono più cicli di clock per essere eseguite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t"/>
              <a:t>Negli anni 80’ qualcuno scelse una strada diversa: </a:t>
            </a:r>
            <a:r>
              <a:rPr b="1" lang="it" u="sng">
                <a:solidFill>
                  <a:schemeClr val="hlink"/>
                </a:solidFill>
                <a:hlinkClick r:id="rId4"/>
              </a:rPr>
              <a:t>RISC</a:t>
            </a:r>
            <a:endParaRPr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3. CPU Microprogrammate</a:t>
            </a:r>
            <a:endParaRPr/>
          </a:p>
        </p:txBody>
      </p:sp>
      <p:sp>
        <p:nvSpPr>
          <p:cNvPr id="227" name="Google Shape;227;p36"/>
          <p:cNvSpPr txBox="1"/>
          <p:nvPr>
            <p:ph idx="1" type="body"/>
          </p:nvPr>
        </p:nvSpPr>
        <p:spPr>
          <a:xfrm>
            <a:off x="311700" y="1152475"/>
            <a:ext cx="57699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/>
              <a:t>Le CPU moderne utilizzano istruzioni definite dall'architettura del processore (ad esempio x86 o ARM), come ad esempio:</a:t>
            </a:r>
            <a:endParaRPr sz="1000"/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it" sz="1000">
                <a:latin typeface="Courier New"/>
                <a:ea typeface="Courier New"/>
                <a:cs typeface="Courier New"/>
                <a:sym typeface="Courier New"/>
              </a:rPr>
              <a:t>LOOP target</a:t>
            </a:r>
            <a:endParaRPr sz="1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it" sz="1000"/>
              <a:t>Queste istruzioni sono spesso complesse e vengono tradotte in un microprogramma in hardware (anche detto microcode) composto da istruzioni più semplici dette uOPS. Questi microprogrammi rappresentano il firmware della CPU, scritto nella </a:t>
            </a:r>
            <a:r>
              <a:rPr b="1" i="1" lang="it" sz="1000"/>
              <a:t>microcode-ROM</a:t>
            </a:r>
            <a:r>
              <a:rPr lang="it" sz="1000"/>
              <a:t>. </a:t>
            </a:r>
            <a:endParaRPr sz="1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it" sz="1000"/>
              <a:t>Ad esempio, nel caso di LOOP, possiamo scomporlo in:</a:t>
            </a:r>
            <a:endParaRPr sz="1000"/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it" sz="1000">
                <a:latin typeface="Courier New"/>
                <a:ea typeface="Courier New"/>
                <a:cs typeface="Courier New"/>
                <a:sym typeface="Courier New"/>
              </a:rPr>
              <a:t>DEC CX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latin typeface="Courier New"/>
                <a:ea typeface="Courier New"/>
                <a:cs typeface="Courier New"/>
                <a:sym typeface="Courier New"/>
              </a:rPr>
              <a:t>CMP CX,0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latin typeface="Courier New"/>
                <a:ea typeface="Courier New"/>
                <a:cs typeface="Courier New"/>
                <a:sym typeface="Courier New"/>
              </a:rPr>
              <a:t>JNZ target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it" sz="1000"/>
              <a:t>...cioè tre uOPS.</a:t>
            </a:r>
            <a:endParaRPr sz="1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it" sz="1000"/>
              <a:t>Questo introduce la necessità di un decoder a due livelli:</a:t>
            </a:r>
            <a:endParaRPr sz="1000"/>
          </a:p>
          <a:p>
            <a:pPr indent="-292100" lvl="0" marL="457200" rtl="0" algn="l">
              <a:spcBef>
                <a:spcPts val="400"/>
              </a:spcBef>
              <a:spcAft>
                <a:spcPts val="0"/>
              </a:spcAft>
              <a:buSzPts val="1000"/>
              <a:buAutoNum type="arabicPeriod"/>
            </a:pPr>
            <a:r>
              <a:rPr lang="it" sz="1000"/>
              <a:t>Il primo, capace di tradurre numerose istruzioni complesse in una o più uOPS (CISC)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it" sz="1000"/>
              <a:t>Il secondo, limitato ad un set più ridotto, quindi più semplice e veloce (RISC)</a:t>
            </a:r>
            <a:endParaRPr sz="1000"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it" sz="1000"/>
              <a:t>In effetti le moderne CPU usano questo approccio: il concetto di uOPS, insieme al processo di traduzione delle istruzioni CISC (Complex Instruction Set Computing) in micro-operations semplici, "nasconde" un'architettura RISC (Reduced Instruction Set Computing) all'interno della CPU, a basso livello. Questo approccio è una delle caratteristiche che hanno permesso alle CPU CISC di combinare la complessità funzionale di </a:t>
            </a:r>
            <a:r>
              <a:rPr lang="it" sz="1000"/>
              <a:t>un architettura</a:t>
            </a:r>
            <a:r>
              <a:rPr lang="it" sz="1000"/>
              <a:t> CISC con i vantaggi di efficienza e velocità tipici di un'architettura RISC.</a:t>
            </a:r>
            <a:endParaRPr sz="1000"/>
          </a:p>
        </p:txBody>
      </p:sp>
      <p:pic>
        <p:nvPicPr>
          <p:cNvPr id="228" name="Google Shape;228;p36"/>
          <p:cNvPicPr preferRelativeResize="0"/>
          <p:nvPr/>
        </p:nvPicPr>
        <p:blipFill rotWithShape="1">
          <a:blip r:embed="rId3">
            <a:alphaModFix/>
          </a:blip>
          <a:srcRect b="59576" l="0" r="43958" t="0"/>
          <a:stretch/>
        </p:blipFill>
        <p:spPr>
          <a:xfrm>
            <a:off x="6081600" y="1559800"/>
            <a:ext cx="2845825" cy="244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3. CPU Microprogrammate</a:t>
            </a:r>
            <a:endParaRPr/>
          </a:p>
        </p:txBody>
      </p:sp>
      <p:sp>
        <p:nvSpPr>
          <p:cNvPr id="234" name="Google Shape;234;p37"/>
          <p:cNvSpPr txBox="1"/>
          <p:nvPr>
            <p:ph idx="1" type="body"/>
          </p:nvPr>
        </p:nvSpPr>
        <p:spPr>
          <a:xfrm>
            <a:off x="3692650" y="1420275"/>
            <a:ext cx="5233500" cy="3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/>
              <a:t>Esecuzione parallela: </a:t>
            </a:r>
            <a:r>
              <a:rPr lang="it" sz="1000"/>
              <a:t>Dividendo un'istruzione macro in più uOPS, il processore può distribuirle su unità funzionali diverse, eseguendole contemporaneamente (</a:t>
            </a:r>
            <a:r>
              <a:rPr b="1" lang="it" sz="1000"/>
              <a:t>superscalarità</a:t>
            </a:r>
            <a:r>
              <a:rPr lang="it" sz="1000"/>
              <a:t>).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/>
              <a:t>Frequenze di clock maggiori:</a:t>
            </a:r>
            <a:r>
              <a:rPr lang="it" sz="1000"/>
              <a:t> le uOPS seguono il principio RISC, sono semplici e progettate per eseguire un'operazione alla volta. Questo permette di sfruttare </a:t>
            </a:r>
            <a:r>
              <a:rPr b="1" lang="it" sz="1000"/>
              <a:t>pipeline profonde</a:t>
            </a:r>
            <a:r>
              <a:rPr lang="it" sz="1000"/>
              <a:t> e quindi maggiori frequenze di clock.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/>
              <a:t>Pipeline ottimizzata:</a:t>
            </a:r>
            <a:r>
              <a:rPr lang="it" sz="1000"/>
              <a:t> Le uOPS possono essere </a:t>
            </a:r>
            <a:r>
              <a:rPr b="1" lang="it" sz="1000"/>
              <a:t>riordinate</a:t>
            </a:r>
            <a:r>
              <a:rPr lang="it" sz="1000"/>
              <a:t>, bufferizzate e instradate attraverso le pipeline in modo più efficiente.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/>
              <a:t>Riduzione della complessità hardware</a:t>
            </a:r>
            <a:r>
              <a:rPr lang="it" sz="1000"/>
              <a:t>: uOPS uniformi, consentono di semplificare il DECODER. Questo consente di progettare hardware più modulare ed efficiente (</a:t>
            </a:r>
            <a:r>
              <a:rPr b="1" lang="it" sz="1000"/>
              <a:t>minori consumi</a:t>
            </a:r>
            <a:r>
              <a:rPr lang="it" sz="1000"/>
              <a:t>).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900"/>
              <a:t>Prova a rispondere:</a:t>
            </a:r>
            <a:endParaRPr b="1" sz="900"/>
          </a:p>
          <a:p>
            <a:pPr indent="-285750" lvl="0" marL="457200" rtl="0" algn="l">
              <a:spcBef>
                <a:spcPts val="400"/>
              </a:spcBef>
              <a:spcAft>
                <a:spcPts val="0"/>
              </a:spcAft>
              <a:buSzPts val="900"/>
              <a:buChar char="●"/>
            </a:pPr>
            <a:r>
              <a:rPr lang="it" sz="900"/>
              <a:t>Che cosa sono le </a:t>
            </a:r>
            <a:r>
              <a:rPr i="1" lang="it" sz="900"/>
              <a:t>micro-operations</a:t>
            </a:r>
            <a:r>
              <a:rPr lang="it" sz="900"/>
              <a:t> (uOPS)?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it" sz="900"/>
              <a:t>Perché usare le uOPS?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it" sz="900"/>
              <a:t>Trova quanti più esempi possibili di macroistruzioni e scrivine il </a:t>
            </a:r>
            <a:r>
              <a:rPr i="1" lang="it" sz="900"/>
              <a:t>microcode</a:t>
            </a:r>
            <a:endParaRPr i="1"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it" sz="900"/>
              <a:t>Studia l'istruzione REP MOVSB e scrivine il microcodice</a:t>
            </a:r>
            <a:endParaRPr sz="900"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235" name="Google Shape;2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28775"/>
            <a:ext cx="3294000" cy="247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4. Prefetch</a:t>
            </a:r>
            <a:endParaRPr/>
          </a:p>
        </p:txBody>
      </p:sp>
      <p:sp>
        <p:nvSpPr>
          <p:cNvPr id="241" name="Google Shape;241;p38"/>
          <p:cNvSpPr txBox="1"/>
          <p:nvPr>
            <p:ph idx="1" type="body"/>
          </p:nvPr>
        </p:nvSpPr>
        <p:spPr>
          <a:xfrm>
            <a:off x="311700" y="1152475"/>
            <a:ext cx="4111200" cy="39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Ovvero la possibilità di accedere alla memoria e: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it"/>
              <a:t>Caricare le prossime istruzione (Fetch)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it"/>
              <a:t>In una memoria FIFO (coda)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it"/>
              <a:t>In anticipo e indipendentemente dal decoder (pre-fetch)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Vantaggi: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Nasconde la latenza della RAM: quando il DECODER richiede la prossima istruzione, è già pronta nella CODA di PRE-FETCH 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Mitiga il collo di bottiglia di Von Neumann: fetch multipli possono avvenire mentre il bus è in idle (perchè l’EU è impegnata)  </a:t>
            </a:r>
            <a:endParaRPr/>
          </a:p>
        </p:txBody>
      </p:sp>
      <p:pic>
        <p:nvPicPr>
          <p:cNvPr id="242" name="Google Shape;242;p38"/>
          <p:cNvPicPr preferRelativeResize="0"/>
          <p:nvPr/>
        </p:nvPicPr>
        <p:blipFill rotWithShape="1">
          <a:blip r:embed="rId3">
            <a:alphaModFix/>
          </a:blip>
          <a:srcRect b="4864" l="1213" r="1679" t="1044"/>
          <a:stretch/>
        </p:blipFill>
        <p:spPr>
          <a:xfrm>
            <a:off x="4540700" y="1559088"/>
            <a:ext cx="4291601" cy="311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5. Pipeline</a:t>
            </a:r>
            <a:endParaRPr/>
          </a:p>
        </p:txBody>
      </p:sp>
      <p:sp>
        <p:nvSpPr>
          <p:cNvPr id="248" name="Google Shape;248;p39"/>
          <p:cNvSpPr txBox="1"/>
          <p:nvPr>
            <p:ph idx="1" type="body"/>
          </p:nvPr>
        </p:nvSpPr>
        <p:spPr>
          <a:xfrm>
            <a:off x="311700" y="1152475"/>
            <a:ext cx="4111200" cy="39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/>
              <a:t>consideriamo il ciclo macchina più semplice, in 4 fasi: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300"/>
              <a:t>Fetch → Decode → Execute → Write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300"/>
              <a:t>Per semplicità: F → D → E → W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sz="1300"/>
              <a:t>In assenza di Pipelining</a:t>
            </a:r>
            <a:r>
              <a:rPr lang="it" sz="1300"/>
              <a:t>, se ogni fase richiede un ciclo di clock per processare un’istruzione dall’inizio alla fine occorreranno 4 Clock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300"/>
              <a:t>Se ho 10 istruzioni, 40 Clock. 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300"/>
              <a:t>Si nota che, in questo modo ogni unità funzionale della CPU (F,D,E o W), dopo aver svolto il suo compito resta in attiva per 3 Clock, per poi processare la successiva istruzione.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249" name="Google Shape;249;p39"/>
          <p:cNvPicPr preferRelativeResize="0"/>
          <p:nvPr/>
        </p:nvPicPr>
        <p:blipFill rotWithShape="1">
          <a:blip r:embed="rId3">
            <a:alphaModFix/>
          </a:blip>
          <a:srcRect b="51274" l="0" r="24414" t="0"/>
          <a:stretch/>
        </p:blipFill>
        <p:spPr>
          <a:xfrm>
            <a:off x="4804275" y="1520700"/>
            <a:ext cx="4204425" cy="20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5. Pipeline</a:t>
            </a:r>
            <a:endParaRPr/>
          </a:p>
        </p:txBody>
      </p:sp>
      <p:sp>
        <p:nvSpPr>
          <p:cNvPr id="255" name="Google Shape;255;p40"/>
          <p:cNvSpPr txBox="1"/>
          <p:nvPr>
            <p:ph idx="1" type="body"/>
          </p:nvPr>
        </p:nvSpPr>
        <p:spPr>
          <a:xfrm>
            <a:off x="311700" y="1152475"/>
            <a:ext cx="4111200" cy="39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/>
              <a:t>Ma se ora supponiamo che ciascuna unità funzionale possa operare </a:t>
            </a:r>
            <a:r>
              <a:rPr lang="it" sz="1300"/>
              <a:t>autonomamente</a:t>
            </a:r>
            <a:r>
              <a:rPr lang="it" sz="1300"/>
              <a:t> dalle altre, significa che appena l’unità F passa l’istruzione all’unità D, è libera di fare il Fetch dell’istruzione 2, contemporaneamente al Decoding dell’istruzione 1.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300"/>
              <a:t>All'istante</a:t>
            </a:r>
            <a:r>
              <a:rPr lang="it" sz="1300"/>
              <a:t> successivo, come in una catena di montaggio, avviene il Fetch dell’istruzione 3 mentre contemporaneamente D decodifica l’istruzione 2 e viene Eseguita l’istruzione 1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300"/>
              <a:t>Ora per completare 10 istruzioni sono bastati 13 Clock, ovvero il 30% in meno del tempo.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t" sz="1300"/>
              <a:t>Il vantaggio aumenta con il numero di istruzioni, ma soprattutto aumentando gli stadi della Pipeline</a:t>
            </a:r>
            <a:endParaRPr sz="1300"/>
          </a:p>
        </p:txBody>
      </p:sp>
      <p:pic>
        <p:nvPicPr>
          <p:cNvPr id="256" name="Google Shape;256;p40"/>
          <p:cNvPicPr preferRelativeResize="0"/>
          <p:nvPr/>
        </p:nvPicPr>
        <p:blipFill rotWithShape="1">
          <a:blip r:embed="rId3">
            <a:alphaModFix/>
          </a:blip>
          <a:srcRect b="0" l="-642" r="25056" t="48594"/>
          <a:stretch/>
        </p:blipFill>
        <p:spPr>
          <a:xfrm>
            <a:off x="4782800" y="1345150"/>
            <a:ext cx="4204425" cy="213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0"/>
          <p:cNvSpPr txBox="1"/>
          <p:nvPr>
            <p:ph idx="1" type="body"/>
          </p:nvPr>
        </p:nvSpPr>
        <p:spPr>
          <a:xfrm>
            <a:off x="4835550" y="3686800"/>
            <a:ext cx="3276000" cy="12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rgbClr val="1155CC"/>
                </a:solidFill>
              </a:rPr>
              <a:t>Attento! Questa tecnica non riduce il tempo di esecuzione delle istruzioni, ma solo il tempo medio. Infatti il tempo per completare la prima istruzione non cambia: sempre 4 Clock</a:t>
            </a:r>
            <a:endParaRPr b="1" sz="1200">
              <a:solidFill>
                <a:srgbClr val="1155CC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2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5. Pipeline</a:t>
            </a:r>
            <a:endParaRPr/>
          </a:p>
        </p:txBody>
      </p:sp>
      <p:pic>
        <p:nvPicPr>
          <p:cNvPr id="263" name="Google Shape;26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100" y="1654050"/>
            <a:ext cx="7679025" cy="289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 Caching SRAM</a:t>
            </a:r>
            <a:endParaRPr/>
          </a:p>
        </p:txBody>
      </p:sp>
      <p:sp>
        <p:nvSpPr>
          <p:cNvPr id="269" name="Google Shape;269;p42"/>
          <p:cNvSpPr txBox="1"/>
          <p:nvPr>
            <p:ph idx="1" type="body"/>
          </p:nvPr>
        </p:nvSpPr>
        <p:spPr>
          <a:xfrm>
            <a:off x="311700" y="1152475"/>
            <a:ext cx="4143900" cy="3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Una cache è una memoria tampone che si colloca (logicamente) fra due entità informatiche tra cui avviene uno scambio di dati e che sono notevolmente diverse dal punto di vista della velocità. Lo scopo è sopperire alla lentezza dell'entità meno veloce, ospitando parte dei dati che da questa devono essere trasferiti all'entità più veloce, </a:t>
            </a: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riducendo</a:t>
            </a: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quindi i tempi di attesa.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Esempi in ambiti diversi: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just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Cache del disco fisso</a:t>
            </a: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Il disco è l'entità lenta, la CPU quella veloce. Una parte della memoria centrale viene usata come cache del disco per velocizzare i trasferimenti.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Cache dei browser</a:t>
            </a: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L'accesso a Internet è più lento rispetto all'accesso al disco locale. I browser salvano copie delle pagine visitate nella cache per caricarle più rapidamente in caso di visita successiva.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70" name="Google Shape;270;p4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Nel caso della </a:t>
            </a:r>
            <a:r>
              <a:rPr b="1"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CPU</a:t>
            </a: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la cache è una memoria più piccola della RAM ma anche molto più veloce (tecnologia SRAM).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 termine "cache" deriva dal francese e significa "nascosto", in quanto questa memoria è gestita in modo trasparente dal processore senza intervento del programmatore.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271" name="Google Shape;271;p42"/>
          <p:cNvGrpSpPr/>
          <p:nvPr/>
        </p:nvGrpSpPr>
        <p:grpSpPr>
          <a:xfrm>
            <a:off x="4934025" y="2634003"/>
            <a:ext cx="3629986" cy="2339407"/>
            <a:chOff x="4896301" y="2637450"/>
            <a:chExt cx="3936224" cy="2394725"/>
          </a:xfrm>
        </p:grpSpPr>
        <p:pic>
          <p:nvPicPr>
            <p:cNvPr id="272" name="Google Shape;272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96301" y="2637450"/>
              <a:ext cx="3529874" cy="2324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3" name="Google Shape;273;p42"/>
            <p:cNvSpPr/>
            <p:nvPr/>
          </p:nvSpPr>
          <p:spPr>
            <a:xfrm>
              <a:off x="6342548" y="3846175"/>
              <a:ext cx="567600" cy="38670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cxnSp>
          <p:nvCxnSpPr>
            <p:cNvPr id="274" name="Google Shape;274;p42"/>
            <p:cNvCxnSpPr>
              <a:endCxn id="273" idx="5"/>
            </p:cNvCxnSpPr>
            <p:nvPr/>
          </p:nvCxnSpPr>
          <p:spPr>
            <a:xfrm rot="10800000">
              <a:off x="6827025" y="4176244"/>
              <a:ext cx="753900" cy="3381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275" name="Google Shape;275;p42"/>
            <p:cNvSpPr txBox="1"/>
            <p:nvPr/>
          </p:nvSpPr>
          <p:spPr>
            <a:xfrm>
              <a:off x="7580925" y="4363775"/>
              <a:ext cx="1251600" cy="6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1000">
                  <a:solidFill>
                    <a:srgbClr val="FF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SRAM CHIP (32/64MB)</a:t>
              </a:r>
              <a:endParaRPr b="1" sz="10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 Caching SRAM</a:t>
            </a:r>
            <a:endParaRPr/>
          </a:p>
        </p:txBody>
      </p:sp>
      <p:sp>
        <p:nvSpPr>
          <p:cNvPr id="281" name="Google Shape;281;p43"/>
          <p:cNvSpPr txBox="1"/>
          <p:nvPr>
            <p:ph idx="1" type="body"/>
          </p:nvPr>
        </p:nvSpPr>
        <p:spPr>
          <a:xfrm>
            <a:off x="311700" y="1152475"/>
            <a:ext cx="4143900" cy="3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it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Livelli della memoria cache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Nei moderni processori troviamo almeno tre livelli di cache: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L1 (primo livello)</a:t>
            </a: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32-128 KB per core, integrata nella CPU e velocissima.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L2 (secondo livello)</a:t>
            </a: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256 KB - 8 MB per core, meno veloce della L1 ma più grande.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L3 (terzo livello)</a:t>
            </a: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4-64 MB, solitamente condivisa tra più core, con prestazioni intermedie tra L2 e RAM.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L4 (quarto livello)</a:t>
            </a: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Presente solo in alcuni processori server o con eDRAM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it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Principio di funzionamento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 ruolo della cache è di interporsi tra CPU e RAM per immagazzinare dati e istruzioni che la CPU potrebbe richiedere a breve, evitando il ritardo di accesso alla RAM (circa 100 ns contro meno di 1 ns dei registri della CPU).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82" name="Google Shape;282;p43"/>
          <p:cNvSpPr txBox="1"/>
          <p:nvPr>
            <p:ph idx="2" type="body"/>
          </p:nvPr>
        </p:nvSpPr>
        <p:spPr>
          <a:xfrm>
            <a:off x="4832400" y="478325"/>
            <a:ext cx="4045800" cy="40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Come prevedere quali dati mettere in cache?</a:t>
            </a: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 CPU riduce gli accessi alla RAM sfruttando due principi: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it" sz="11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Località spaziale</a:t>
            </a: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Se la CPU accede a una cella di memoria, probabilmente accederà anche a quelle adiacenti (istruzioni successive).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it" sz="11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Località temporale</a:t>
            </a: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Se la CPU accede a una cella, probabilmente vi accederà di nuovo a breve (ad es. nei cicli).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Quindi:</a:t>
            </a: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Non si copia solo la cella richiesta, ma un intero blocco di byte dalla RAM, incrementando la probabilità di </a:t>
            </a:r>
            <a:r>
              <a:rPr b="1" i="1" lang="it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cache hit</a:t>
            </a: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(trovare il dato in cache invece che in RAM).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5875" y="3236125"/>
            <a:ext cx="2729700" cy="190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ISA - Cosa fa Questo programma?</a:t>
            </a:r>
            <a:endParaRPr/>
          </a:p>
        </p:txBody>
      </p:sp>
      <p:sp>
        <p:nvSpPr>
          <p:cNvPr id="84" name="Google Shape;84;p17"/>
          <p:cNvSpPr txBox="1"/>
          <p:nvPr/>
        </p:nvSpPr>
        <p:spPr>
          <a:xfrm>
            <a:off x="461550" y="1467050"/>
            <a:ext cx="8520600" cy="3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latin typeface="Courier New"/>
                <a:ea typeface="Courier New"/>
                <a:cs typeface="Courier New"/>
                <a:sym typeface="Courier New"/>
              </a:rPr>
              <a:t>.model small                            </a:t>
            </a:r>
            <a:r>
              <a:rPr b="1" lang="it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;defines the memory model to be used for the ALP</a:t>
            </a:r>
            <a:br>
              <a:rPr b="1" lang="it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it" sz="1200">
                <a:latin typeface="Courier New"/>
                <a:ea typeface="Courier New"/>
                <a:cs typeface="Courier New"/>
                <a:sym typeface="Courier New"/>
              </a:rPr>
              <a:t>.data                                   </a:t>
            </a:r>
            <a:r>
              <a:rPr b="1" lang="it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;data segment begins here</a:t>
            </a:r>
            <a:br>
              <a:rPr b="1" lang="it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it" sz="1200">
                <a:latin typeface="Courier New"/>
                <a:ea typeface="Courier New"/>
                <a:cs typeface="Courier New"/>
                <a:sym typeface="Courier New"/>
              </a:rPr>
              <a:t>        msg db 10d,13d,"Hello World$"  </a:t>
            </a:r>
            <a:r>
              <a:rPr b="1" lang="it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;String Hello World gets stored in msg</a:t>
            </a:r>
            <a:br>
              <a:rPr b="1" lang="it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b="1" lang="it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it" sz="1200">
                <a:latin typeface="Courier New"/>
                <a:ea typeface="Courier New"/>
                <a:cs typeface="Courier New"/>
                <a:sym typeface="Courier New"/>
              </a:rPr>
              <a:t>.code                                   </a:t>
            </a:r>
            <a:r>
              <a:rPr b="1" lang="it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;code segment begins here</a:t>
            </a:r>
            <a:br>
              <a:rPr b="1" lang="it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it" sz="1200">
                <a:latin typeface="Courier New"/>
                <a:ea typeface="Courier New"/>
                <a:cs typeface="Courier New"/>
                <a:sym typeface="Courier New"/>
              </a:rPr>
              <a:t>        mov ax,@data                    </a:t>
            </a:r>
            <a:r>
              <a:rPr b="1" lang="it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;moving base address of data to ax</a:t>
            </a:r>
            <a:br>
              <a:rPr b="1" lang="it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it" sz="1200">
                <a:latin typeface="Courier New"/>
                <a:ea typeface="Courier New"/>
                <a:cs typeface="Courier New"/>
                <a:sym typeface="Courier New"/>
              </a:rPr>
              <a:t>        mov ds,ax                       </a:t>
            </a:r>
            <a:r>
              <a:rPr b="1" lang="it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;moving contents of ax into ds</a:t>
            </a:r>
            <a:br>
              <a:rPr b="1" lang="it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it" sz="1200">
                <a:latin typeface="Courier New"/>
                <a:ea typeface="Courier New"/>
                <a:cs typeface="Courier New"/>
                <a:sym typeface="Courier New"/>
              </a:rPr>
              <a:t>                                        </a:t>
            </a:r>
            <a:r>
              <a:rPr b="1" lang="it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;data section now gets initialized</a:t>
            </a:r>
            <a:br>
              <a:rPr b="1" lang="it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it" sz="1200">
                <a:latin typeface="Courier New"/>
                <a:ea typeface="Courier New"/>
                <a:cs typeface="Courier New"/>
                <a:sym typeface="Courier New"/>
              </a:rPr>
              <a:t>        lea dx,msg                      </a:t>
            </a:r>
            <a:r>
              <a:rPr b="1" lang="it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;load the offset address of msg</a:t>
            </a:r>
            <a:br>
              <a:rPr b="1" lang="it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it" sz="1200">
                <a:latin typeface="Courier New"/>
                <a:ea typeface="Courier New"/>
                <a:cs typeface="Courier New"/>
                <a:sym typeface="Courier New"/>
              </a:rPr>
              <a:t>        mov ah,09h                      </a:t>
            </a:r>
            <a:r>
              <a:rPr b="1" lang="it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;to display contents at dx</a:t>
            </a:r>
            <a:br>
              <a:rPr b="1" lang="it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it" sz="1200">
                <a:latin typeface="Courier New"/>
                <a:ea typeface="Courier New"/>
                <a:cs typeface="Courier New"/>
                <a:sym typeface="Courier New"/>
              </a:rPr>
              <a:t>        int 21h                        </a:t>
            </a:r>
            <a:r>
              <a:rPr b="1" lang="it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;call the kernel</a:t>
            </a:r>
            <a:br>
              <a:rPr b="1" lang="it" sz="12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b="1" lang="it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it" sz="1200">
                <a:latin typeface="Courier New"/>
                <a:ea typeface="Courier New"/>
                <a:cs typeface="Courier New"/>
                <a:sym typeface="Courier New"/>
              </a:rPr>
              <a:t>        mov ah,4ch                      </a:t>
            </a:r>
            <a:r>
              <a:rPr b="1" lang="it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;to terminate the program</a:t>
            </a:r>
            <a:br>
              <a:rPr b="1" lang="it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it" sz="1200">
                <a:latin typeface="Courier New"/>
                <a:ea typeface="Courier New"/>
                <a:cs typeface="Courier New"/>
                <a:sym typeface="Courier New"/>
              </a:rPr>
              <a:t>        int 21h                         </a:t>
            </a:r>
            <a:r>
              <a:rPr b="1" lang="it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;call the kernel</a:t>
            </a:r>
            <a:br>
              <a:rPr b="1" lang="it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it" sz="1200">
                <a:latin typeface="Courier New"/>
                <a:ea typeface="Courier New"/>
                <a:cs typeface="Courier New"/>
                <a:sym typeface="Courier New"/>
              </a:rPr>
              <a:t>end                                     </a:t>
            </a:r>
            <a:r>
              <a:rPr b="1" lang="it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;end of program</a:t>
            </a:r>
            <a:endParaRPr sz="15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6. Caching SRAM</a:t>
            </a:r>
            <a:endParaRPr/>
          </a:p>
        </p:txBody>
      </p:sp>
      <p:sp>
        <p:nvSpPr>
          <p:cNvPr id="289" name="Google Shape;289;p44"/>
          <p:cNvSpPr txBox="1"/>
          <p:nvPr>
            <p:ph idx="1" type="body"/>
          </p:nvPr>
        </p:nvSpPr>
        <p:spPr>
          <a:xfrm>
            <a:off x="311700" y="1152475"/>
            <a:ext cx="4143900" cy="3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it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Logica di funzionamento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CPU cerca i dati in </a:t>
            </a:r>
            <a:r>
              <a:rPr b="1"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L1</a:t>
            </a: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non li trova (</a:t>
            </a:r>
            <a:r>
              <a:rPr b="1"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cache miss</a:t>
            </a: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), prova in </a:t>
            </a:r>
            <a:r>
              <a:rPr b="1"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L2</a:t>
            </a: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non presenti in L2, li cerca in </a:t>
            </a:r>
            <a:r>
              <a:rPr b="1"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L3</a:t>
            </a: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il dato non è in nessuna cache, la CPU lo recupera dalla </a:t>
            </a:r>
            <a:r>
              <a:rPr b="1"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RAM</a:t>
            </a: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salvando in cache l’intero “blocco”.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Quando la CPU legge l’istruzione successiva, la trova già in cache (</a:t>
            </a:r>
            <a:r>
              <a:rPr b="1"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cache hit</a:t>
            </a: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), riducendo il tempo di accesso fino a 1/100 rispetto alla RAM.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90" name="Google Shape;290;p44"/>
          <p:cNvSpPr txBox="1"/>
          <p:nvPr>
            <p:ph idx="2" type="body"/>
          </p:nvPr>
        </p:nvSpPr>
        <p:spPr>
          <a:xfrm>
            <a:off x="4832400" y="478325"/>
            <a:ext cx="4045800" cy="45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it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Osservazioni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Efficienza</a:t>
            </a: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Nei processori moderni, oltre il </a:t>
            </a:r>
            <a:r>
              <a:rPr b="1"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60% dei transistor</a:t>
            </a: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è dedicato alla cache per migliorare le prestazioni.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Scalabilità</a:t>
            </a: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La latenza cresce all'aumentare della dimensione della memoria, quindi il passaggio da L1 a L2, da L2 a L3, e così via, comporta un aumento progressivo dei tempi di accesso.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Gestione della cache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cache è organizzata in </a:t>
            </a:r>
            <a:r>
              <a:rPr b="1" lang="it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linee di cache</a:t>
            </a:r>
            <a:r>
              <a:rPr lang="it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(32 o 64 byte). L'associazione tra cache e RAM segue tre strategie possibili: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b="1" lang="it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Direct Mapped</a:t>
            </a:r>
            <a:r>
              <a:rPr lang="it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Ogni linea di cache corrisponde a un blocco specifico di RAM (semplice ma potenzialmente inefficiente).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b="1" lang="it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Full Associative</a:t>
            </a:r>
            <a:r>
              <a:rPr lang="it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Qualsiasi blocco di RAM può essere mappato in qualsiasi linea di cache (flessibile ma lento).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b="1" lang="it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n-way Set Associative</a:t>
            </a:r>
            <a:r>
              <a:rPr lang="it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(usata nei moderni processori): Un compromesso tra i due metodi, dividendo la cache in set con più linee ciascuno (tipicamente 8 o 16 vie).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775" y="3557871"/>
            <a:ext cx="3912825" cy="137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7. Floating Point Unit (FPU)</a:t>
            </a:r>
            <a:endParaRPr/>
          </a:p>
        </p:txBody>
      </p:sp>
      <p:sp>
        <p:nvSpPr>
          <p:cNvPr id="297" name="Google Shape;297;p45"/>
          <p:cNvSpPr txBox="1"/>
          <p:nvPr>
            <p:ph idx="1" type="body"/>
          </p:nvPr>
        </p:nvSpPr>
        <p:spPr>
          <a:xfrm>
            <a:off x="311700" y="1152475"/>
            <a:ext cx="4143900" cy="3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Intel 8086 </a:t>
            </a:r>
            <a:r>
              <a:rPr b="1"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Nessuna FPU integrata</a:t>
            </a: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solo operazioni intere.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 calcoli in virgola mobile si usavano </a:t>
            </a:r>
            <a:r>
              <a:rPr b="1"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routine software</a:t>
            </a: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(lente!).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Intel sviluppò l'</a:t>
            </a:r>
            <a:r>
              <a:rPr b="1"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8087</a:t>
            </a: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un coprocessore matematico opzionale (un socket vuoto sulla MB):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</a:pP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Aggiunge il supporto alla codifica </a:t>
            </a:r>
            <a:r>
              <a:rPr b="1"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IEEE 754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</a:pP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Estende l’ISA introducendo operazioni floating point: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298" name="Google Shape;29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5000" y="390950"/>
            <a:ext cx="2489748" cy="1852727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5"/>
          <p:cNvSpPr txBox="1"/>
          <p:nvPr>
            <p:ph idx="1" type="body"/>
          </p:nvPr>
        </p:nvSpPr>
        <p:spPr>
          <a:xfrm>
            <a:off x="4663700" y="2109825"/>
            <a:ext cx="4417800" cy="29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Esempio di codice assembly per l'8087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it" sz="800">
                <a:solidFill>
                  <a:srgbClr val="188038"/>
                </a:solidFill>
                <a:latin typeface="Courier New"/>
                <a:ea typeface="Courier New"/>
                <a:cs typeface="Courier New"/>
                <a:sym typeface="Courier New"/>
              </a:rPr>
              <a:t>ORG 100h   ; Programma COM per DOS</a:t>
            </a:r>
            <a:endParaRPr b="1" sz="800">
              <a:solidFill>
                <a:srgbClr val="18803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solidFill>
                  <a:srgbClr val="188038"/>
                </a:solidFill>
                <a:latin typeface="Courier New"/>
                <a:ea typeface="Courier New"/>
                <a:cs typeface="Courier New"/>
                <a:sym typeface="Courier New"/>
              </a:rPr>
              <a:t>SECTION .data</a:t>
            </a:r>
            <a:endParaRPr b="1" sz="800">
              <a:solidFill>
                <a:srgbClr val="18803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solidFill>
                  <a:srgbClr val="188038"/>
                </a:solidFill>
                <a:latin typeface="Courier New"/>
                <a:ea typeface="Courier New"/>
                <a:cs typeface="Courier New"/>
                <a:sym typeface="Courier New"/>
              </a:rPr>
              <a:t>    num1  DD  3.0     ; Primo numero (IEEE 754 a 32 bit)</a:t>
            </a:r>
            <a:endParaRPr b="1" sz="800">
              <a:solidFill>
                <a:srgbClr val="18803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solidFill>
                  <a:srgbClr val="188038"/>
                </a:solidFill>
                <a:latin typeface="Courier New"/>
                <a:ea typeface="Courier New"/>
                <a:cs typeface="Courier New"/>
                <a:sym typeface="Courier New"/>
              </a:rPr>
              <a:t>    num2  DD  1.5     ; Secondo numero</a:t>
            </a:r>
            <a:endParaRPr b="1" sz="800">
              <a:solidFill>
                <a:srgbClr val="18803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18803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solidFill>
                  <a:srgbClr val="188038"/>
                </a:solidFill>
                <a:latin typeface="Courier New"/>
                <a:ea typeface="Courier New"/>
                <a:cs typeface="Courier New"/>
                <a:sym typeface="Courier New"/>
              </a:rPr>
              <a:t>SECTION .code</a:t>
            </a:r>
            <a:endParaRPr b="1" sz="800">
              <a:solidFill>
                <a:srgbClr val="18803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solidFill>
                  <a:srgbClr val="188038"/>
                </a:solidFill>
                <a:latin typeface="Courier New"/>
                <a:ea typeface="Courier New"/>
                <a:cs typeface="Courier New"/>
                <a:sym typeface="Courier New"/>
              </a:rPr>
              <a:t>    MOV AX, @data</a:t>
            </a:r>
            <a:endParaRPr b="1" sz="800">
              <a:solidFill>
                <a:srgbClr val="18803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solidFill>
                  <a:srgbClr val="188038"/>
                </a:solidFill>
                <a:latin typeface="Courier New"/>
                <a:ea typeface="Courier New"/>
                <a:cs typeface="Courier New"/>
                <a:sym typeface="Courier New"/>
              </a:rPr>
              <a:t>    MOV DS, AX       ; Inizializza il segmento dati</a:t>
            </a:r>
            <a:endParaRPr b="1" sz="800">
              <a:solidFill>
                <a:srgbClr val="18803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solidFill>
                  <a:srgbClr val="188038"/>
                </a:solidFill>
                <a:latin typeface="Courier New"/>
                <a:ea typeface="Courier New"/>
                <a:cs typeface="Courier New"/>
                <a:sym typeface="Courier New"/>
              </a:rPr>
              <a:t>    FLD num1         ; Carica num1 nello stack FPU (ST(0) = num1)</a:t>
            </a:r>
            <a:endParaRPr b="1" sz="800">
              <a:solidFill>
                <a:srgbClr val="18803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solidFill>
                  <a:srgbClr val="188038"/>
                </a:solidFill>
                <a:latin typeface="Courier New"/>
                <a:ea typeface="Courier New"/>
                <a:cs typeface="Courier New"/>
                <a:sym typeface="Courier New"/>
              </a:rPr>
              <a:t>    FLD num2         ; Carica num2 (ST(0) = num2, ST(1) = num1)</a:t>
            </a:r>
            <a:endParaRPr b="1" sz="800">
              <a:solidFill>
                <a:srgbClr val="18803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solidFill>
                  <a:srgbClr val="188038"/>
                </a:solidFill>
                <a:latin typeface="Courier New"/>
                <a:ea typeface="Courier New"/>
                <a:cs typeface="Courier New"/>
                <a:sym typeface="Courier New"/>
              </a:rPr>
              <a:t>    FDIV             ; Divide ST(1) per ST(0) (ST(1) = num1 / num2)</a:t>
            </a:r>
            <a:endParaRPr b="1" sz="800">
              <a:solidFill>
                <a:srgbClr val="18803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solidFill>
                  <a:srgbClr val="188038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; Ora ST(0) contiene il risultato (3.0 / 1.5 = 2.0)</a:t>
            </a:r>
            <a:endParaRPr b="1" sz="800">
              <a:solidFill>
                <a:srgbClr val="18803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solidFill>
                  <a:srgbClr val="188038"/>
                </a:solidFill>
                <a:latin typeface="Courier New"/>
                <a:ea typeface="Courier New"/>
                <a:cs typeface="Courier New"/>
                <a:sym typeface="Courier New"/>
              </a:rPr>
              <a:t>    FSTP num1        ; Memorizza il risultato in num1 e svuota ST(0)</a:t>
            </a:r>
            <a:endParaRPr b="1" sz="800">
              <a:solidFill>
                <a:srgbClr val="18803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18803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800">
                <a:solidFill>
                  <a:srgbClr val="188038"/>
                </a:solidFill>
                <a:latin typeface="Courier New"/>
                <a:ea typeface="Courier New"/>
                <a:cs typeface="Courier New"/>
                <a:sym typeface="Courier New"/>
              </a:rPr>
              <a:t>    INT 20h          ; Termina il programma DOS</a:t>
            </a:r>
            <a:endParaRPr b="1" sz="800">
              <a:solidFill>
                <a:srgbClr val="18803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00" name="Google Shape;30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3950" y="3200875"/>
            <a:ext cx="3442625" cy="199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7. Floating Point Unit (FPU)</a:t>
            </a:r>
            <a:endParaRPr/>
          </a:p>
        </p:txBody>
      </p:sp>
      <p:sp>
        <p:nvSpPr>
          <p:cNvPr id="306" name="Google Shape;306;p46"/>
          <p:cNvSpPr txBox="1"/>
          <p:nvPr>
            <p:ph idx="1" type="body"/>
          </p:nvPr>
        </p:nvSpPr>
        <p:spPr>
          <a:xfrm>
            <a:off x="311700" y="1152475"/>
            <a:ext cx="4143900" cy="3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307" name="Google Shape;30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425" y="1317075"/>
            <a:ext cx="4876401" cy="36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6"/>
          <p:cNvSpPr txBox="1"/>
          <p:nvPr>
            <p:ph idx="1" type="body"/>
          </p:nvPr>
        </p:nvSpPr>
        <p:spPr>
          <a:xfrm>
            <a:off x="5537825" y="1214625"/>
            <a:ext cx="3368700" cy="22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it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 l’intel 486DX </a:t>
            </a:r>
            <a:r>
              <a:rPr lang="it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FPU è integrata nella CPU (1989)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it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Anche se la precisione può essere Singola o Doppia (float e double), </a:t>
            </a:r>
            <a:r>
              <a:rPr b="1" lang="it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internamente </a:t>
            </a:r>
            <a:r>
              <a:rPr lang="it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l’FPU svolge </a:t>
            </a:r>
            <a:r>
              <a:rPr b="1" lang="it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sempre </a:t>
            </a:r>
            <a:r>
              <a:rPr lang="it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calcoli a </a:t>
            </a:r>
            <a:r>
              <a:rPr b="1" lang="it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80bit </a:t>
            </a:r>
            <a:r>
              <a:rPr lang="it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i="1" lang="it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Extended Precision</a:t>
            </a:r>
            <a:r>
              <a:rPr lang="it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per minimizzare gli errori di arrotondamento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309" name="Google Shape;309;p46"/>
          <p:cNvSpPr txBox="1"/>
          <p:nvPr>
            <p:ph idx="1" type="body"/>
          </p:nvPr>
        </p:nvSpPr>
        <p:spPr>
          <a:xfrm>
            <a:off x="5894250" y="3468825"/>
            <a:ext cx="3249600" cy="15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Domande:</a:t>
            </a:r>
            <a:endParaRPr sz="1300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veat"/>
              <a:buChar char="●"/>
            </a:pPr>
            <a:r>
              <a:rPr lang="it" sz="13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Perchè si parla di coprocessore matematico?</a:t>
            </a:r>
            <a:endParaRPr sz="1300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veat"/>
              <a:buChar char="●"/>
            </a:pPr>
            <a:r>
              <a:rPr lang="it" sz="13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In che senso </a:t>
            </a:r>
            <a:r>
              <a:rPr lang="it" sz="13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fornisce funzionalità di accelerazione dei calcoli in virgola mobile?</a:t>
            </a:r>
            <a:endParaRPr sz="1300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8. SIMD unit</a:t>
            </a:r>
            <a:endParaRPr/>
          </a:p>
        </p:txBody>
      </p:sp>
      <p:sp>
        <p:nvSpPr>
          <p:cNvPr id="315" name="Google Shape;315;p47"/>
          <p:cNvSpPr txBox="1"/>
          <p:nvPr>
            <p:ph idx="1" type="body"/>
          </p:nvPr>
        </p:nvSpPr>
        <p:spPr>
          <a:xfrm>
            <a:off x="311700" y="1152475"/>
            <a:ext cx="4322400" cy="38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un'architettura che consente di eseguire </a:t>
            </a:r>
            <a:r>
              <a:rPr b="1"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stessa istruzione su più dati contemporaneamente</a:t>
            </a: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migliorando le prestazioni nei calcoli paralleli, specialmente in applicazioni multimediali, crittografia e AI.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1"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Architettura parallela</a:t>
            </a: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Un'unica istruzione elabora più dati in parallelo, a differenza delle FPU tradizionali che sono unità scalari (SISD).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1"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Registri vettoriali larghi</a:t>
            </a: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SIMD utilizza registri di grandi dimensioni (64, 128, 256, fino a 512 bit con AVX-512), suddivisi in più segmenti per operare su più valori scalari contemporaneamente.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1"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Supporto nei moderni processori</a:t>
            </a: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l’integrazione di unità SIMD nelle CPU, è corrisposto all’introduzione di corrispondenti estensioni dell’ISA: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b="1"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MMX</a:t>
            </a: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(1996, primi registri SIMD a 64 bit).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b="1"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SSE</a:t>
            </a: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(Streaming SIMD Extensions, 128 bit).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b="1"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AVX</a:t>
            </a: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(Advanced Vector Extensions, 256 bit).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b="1"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AVX-512</a:t>
            </a: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(512 bit, nei processori più recenti).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p4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1520459">
            <a:off x="3358948" y="268176"/>
            <a:ext cx="642900" cy="6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2850" y="0"/>
            <a:ext cx="3763325" cy="26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7"/>
          <p:cNvSpPr txBox="1"/>
          <p:nvPr/>
        </p:nvSpPr>
        <p:spPr>
          <a:xfrm>
            <a:off x="4738200" y="2489775"/>
            <a:ext cx="44058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">
                <a:latin typeface="Courier New"/>
                <a:ea typeface="Courier New"/>
                <a:cs typeface="Courier New"/>
                <a:sym typeface="Courier New"/>
              </a:rPr>
              <a:t>#include &lt;stdio.h&gt;</a:t>
            </a:r>
            <a:endParaRPr sz="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">
                <a:latin typeface="Courier New"/>
                <a:ea typeface="Courier New"/>
                <a:cs typeface="Courier New"/>
                <a:sym typeface="Courier New"/>
              </a:rPr>
              <a:t>#include &lt;immintrin.h&gt;  // Include AVX2</a:t>
            </a:r>
            <a:endParaRPr sz="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">
                <a:latin typeface="Courier New"/>
                <a:ea typeface="Courier New"/>
                <a:cs typeface="Courier New"/>
                <a:sym typeface="Courier New"/>
              </a:rPr>
              <a:t>#define SIZE 16  // Dimensione dell'array (deve essere un multiplo di 8 per un'efficace parallelizzazione)</a:t>
            </a:r>
            <a:endParaRPr sz="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">
                <a:latin typeface="Courier New"/>
                <a:ea typeface="Courier New"/>
                <a:cs typeface="Courier New"/>
                <a:sym typeface="Courier New"/>
              </a:rPr>
              <a:t>int main() {</a:t>
            </a:r>
            <a:endParaRPr sz="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">
                <a:latin typeface="Courier New"/>
                <a:ea typeface="Courier New"/>
                <a:cs typeface="Courier New"/>
                <a:sym typeface="Courier New"/>
              </a:rPr>
              <a:t>    // Definizione degli array di interi</a:t>
            </a:r>
            <a:endParaRPr sz="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">
                <a:latin typeface="Courier New"/>
                <a:ea typeface="Courier New"/>
                <a:cs typeface="Courier New"/>
                <a:sym typeface="Courier New"/>
              </a:rPr>
              <a:t>    int array1[SIZE] = {1, 2, 3, 4, 5, 6, 7, 8,  9, 10, 11, 12, 13, 14, 15, 16};</a:t>
            </a:r>
            <a:endParaRPr sz="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">
                <a:latin typeface="Courier New"/>
                <a:ea typeface="Courier New"/>
                <a:cs typeface="Courier New"/>
                <a:sym typeface="Courier New"/>
              </a:rPr>
              <a:t>    int array2[SIZE] = {2, 4, 6, 8, 10, 12, 14, 16, 18, 20, 22, 24, 26, 28, 30, 32};</a:t>
            </a:r>
            <a:endParaRPr sz="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">
                <a:latin typeface="Courier New"/>
                <a:ea typeface="Courier New"/>
                <a:cs typeface="Courier New"/>
                <a:sym typeface="Courier New"/>
              </a:rPr>
              <a:t>    int result[SIZE];  // Array per il risultato</a:t>
            </a:r>
            <a:endParaRPr sz="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">
                <a:latin typeface="Courier New"/>
                <a:ea typeface="Courier New"/>
                <a:cs typeface="Courier New"/>
                <a:sym typeface="Courier New"/>
              </a:rPr>
              <a:t>    // Somma degli array in blocchi di 8 interi (256 bit)</a:t>
            </a:r>
            <a:endParaRPr sz="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">
                <a:latin typeface="Courier New"/>
                <a:ea typeface="Courier New"/>
                <a:cs typeface="Courier New"/>
                <a:sym typeface="Courier New"/>
              </a:rPr>
              <a:t>    for (int i = 0; i &lt; SIZE; i += 8) {</a:t>
            </a:r>
            <a:endParaRPr sz="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">
                <a:latin typeface="Courier New"/>
                <a:ea typeface="Courier New"/>
                <a:cs typeface="Courier New"/>
                <a:sym typeface="Courier New"/>
              </a:rPr>
              <a:t>        // Carica 8 interi da array1 e array2 nei registri AVX</a:t>
            </a:r>
            <a:endParaRPr sz="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">
                <a:latin typeface="Courier New"/>
                <a:ea typeface="Courier New"/>
                <a:cs typeface="Courier New"/>
                <a:sym typeface="Courier New"/>
              </a:rPr>
              <a:t>        __m256i vec1 = _mm256_loadu_si256((__m256i*)&amp;array1[i]);</a:t>
            </a:r>
            <a:endParaRPr sz="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">
                <a:latin typeface="Courier New"/>
                <a:ea typeface="Courier New"/>
                <a:cs typeface="Courier New"/>
                <a:sym typeface="Courier New"/>
              </a:rPr>
              <a:t>        __m256i vec2 = _mm256_loadu_si256((__m256i*)&amp;array2[i]);</a:t>
            </a:r>
            <a:endParaRPr sz="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">
                <a:latin typeface="Courier New"/>
                <a:ea typeface="Courier New"/>
                <a:cs typeface="Courier New"/>
                <a:sym typeface="Courier New"/>
              </a:rPr>
              <a:t>        // Somma dei due vettori (simultaneamente su 8 interi)</a:t>
            </a:r>
            <a:endParaRPr sz="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">
                <a:latin typeface="Courier New"/>
                <a:ea typeface="Courier New"/>
                <a:cs typeface="Courier New"/>
                <a:sym typeface="Courier New"/>
              </a:rPr>
              <a:t>        __m256i sum = _mm256_add_epi32(vec1, vec2);</a:t>
            </a:r>
            <a:endParaRPr sz="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">
                <a:latin typeface="Courier New"/>
                <a:ea typeface="Courier New"/>
                <a:cs typeface="Courier New"/>
                <a:sym typeface="Courier New"/>
              </a:rPr>
              <a:t>        // Memorizza il risultato nell'array</a:t>
            </a:r>
            <a:endParaRPr sz="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">
                <a:latin typeface="Courier New"/>
                <a:ea typeface="Courier New"/>
                <a:cs typeface="Courier New"/>
                <a:sym typeface="Courier New"/>
              </a:rPr>
              <a:t>        _mm256_storeu_si256((__m256i*)&amp;result[i], sum);</a:t>
            </a:r>
            <a:endParaRPr sz="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">
                <a:latin typeface="Courier New"/>
                <a:ea typeface="Courier New"/>
                <a:cs typeface="Courier New"/>
                <a:sym typeface="Courier New"/>
              </a:rPr>
              <a:t>    // Stampa il risultato</a:t>
            </a:r>
            <a:endParaRPr sz="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t" sz="600"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8. SIMD Register</a:t>
            </a:r>
            <a:endParaRPr/>
          </a:p>
        </p:txBody>
      </p:sp>
      <p:pic>
        <p:nvPicPr>
          <p:cNvPr id="324" name="Google Shape;32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825" y="1358700"/>
            <a:ext cx="6277199" cy="27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6013" y="2421575"/>
            <a:ext cx="2561200" cy="18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0549" y="376525"/>
            <a:ext cx="2392125" cy="186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9"/>
          <p:cNvPicPr preferRelativeResize="0"/>
          <p:nvPr/>
        </p:nvPicPr>
        <p:blipFill rotWithShape="1">
          <a:blip r:embed="rId3">
            <a:alphaModFix/>
          </a:blip>
          <a:srcRect b="0" l="0" r="6550" t="0"/>
          <a:stretch/>
        </p:blipFill>
        <p:spPr>
          <a:xfrm>
            <a:off x="107200" y="1454600"/>
            <a:ext cx="4229650" cy="3435226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8. SIMD Improvement</a:t>
            </a:r>
            <a:endParaRPr/>
          </a:p>
        </p:txBody>
      </p:sp>
      <p:pic>
        <p:nvPicPr>
          <p:cNvPr id="333" name="Google Shape;333;p49"/>
          <p:cNvPicPr preferRelativeResize="0"/>
          <p:nvPr/>
        </p:nvPicPr>
        <p:blipFill rotWithShape="1">
          <a:blip r:embed="rId4">
            <a:alphaModFix/>
          </a:blip>
          <a:srcRect b="47117" l="0" r="0" t="0"/>
          <a:stretch/>
        </p:blipFill>
        <p:spPr>
          <a:xfrm>
            <a:off x="4813875" y="1600451"/>
            <a:ext cx="3685475" cy="258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9"/>
          <p:cNvSpPr txBox="1"/>
          <p:nvPr/>
        </p:nvSpPr>
        <p:spPr>
          <a:xfrm>
            <a:off x="4884063" y="4257675"/>
            <a:ext cx="354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Un’applicazione che rileva le Estensioni dell’ISA supportate dalla CPU.</a:t>
            </a:r>
            <a:endParaRPr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8. SIMD Improvement</a:t>
            </a:r>
            <a:endParaRPr/>
          </a:p>
        </p:txBody>
      </p:sp>
      <p:pic>
        <p:nvPicPr>
          <p:cNvPr id="340" name="Google Shape;34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725" y="1545900"/>
            <a:ext cx="4739199" cy="2222426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0"/>
          <p:cNvSpPr txBox="1"/>
          <p:nvPr>
            <p:ph idx="1" type="body"/>
          </p:nvPr>
        </p:nvSpPr>
        <p:spPr>
          <a:xfrm>
            <a:off x="5582700" y="866350"/>
            <a:ext cx="3249600" cy="39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Domande:</a:t>
            </a:r>
            <a:endParaRPr sz="1300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veat"/>
              <a:buChar char="●"/>
            </a:pPr>
            <a:r>
              <a:rPr lang="it" sz="13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Spiega in che modo l'architettura SIMD permette di eseguire la stessa istruzione su più dati contemporaneamente.</a:t>
            </a:r>
            <a:endParaRPr sz="1300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veat"/>
              <a:buChar char="●"/>
            </a:pPr>
            <a:r>
              <a:rPr lang="it" sz="13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Quali sono i principali vantaggi che le estensioni SIMD offrono nelle applicazioni di calcolo intensivo?</a:t>
            </a:r>
            <a:endParaRPr sz="1300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veat"/>
              <a:buChar char="●"/>
            </a:pPr>
            <a:r>
              <a:rPr lang="it" sz="13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Quali estensioni SIMD sono state introdotte da Intel per migliorare le operazioni di calcolo parallelo su dati a virgola mobile e quali sono le principali differenze tra esse? </a:t>
            </a:r>
            <a:endParaRPr sz="1300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veat"/>
              <a:buChar char="●"/>
            </a:pPr>
            <a:r>
              <a:rPr lang="it" sz="13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Quanti dati da 8 bit (int8) possono essere elaborati in parallelo in un singolo ciclo di istruzione con un registro ZMM di AVX-512?</a:t>
            </a:r>
            <a:endParaRPr sz="1300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9. </a:t>
            </a:r>
            <a:r>
              <a:rPr lang="it"/>
              <a:t>Harvard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7" name="Google Shape;347;p51"/>
          <p:cNvPicPr preferRelativeResize="0"/>
          <p:nvPr/>
        </p:nvPicPr>
        <p:blipFill rotWithShape="1">
          <a:blip r:embed="rId3">
            <a:alphaModFix/>
          </a:blip>
          <a:srcRect b="8106" l="8808" r="19165" t="12886"/>
          <a:stretch/>
        </p:blipFill>
        <p:spPr>
          <a:xfrm>
            <a:off x="173150" y="1547350"/>
            <a:ext cx="4398849" cy="27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51"/>
          <p:cNvSpPr txBox="1"/>
          <p:nvPr>
            <p:ph idx="1" type="body"/>
          </p:nvPr>
        </p:nvSpPr>
        <p:spPr>
          <a:xfrm>
            <a:off x="4768725" y="957800"/>
            <a:ext cx="4322400" cy="38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necessità di accessi multipli al BUS per prelevare istruzione prima e operandi poi rappresenta il principale problema dell’architettura di Von Neumann (Bottle Neck)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Anche se la tecnica del prefetch migliora la situazione, la latenza rimane eccessiva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L’implementazione di un Modello Harvard Interno è stata possibile grazie alla </a:t>
            </a: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miniaturizzazione</a:t>
            </a: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dei microcircuiti, consentendo</a:t>
            </a: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l'accesso parallelo sia ai dati che alle istruzioni (fetch dell’istruzione e dell’operando possono avvenire in parallelo)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Contemporaneamente sono state introdotte due memorie cache, separate per dati e istruzioni: dette D-Cache e I-Cache, che hanno permesso di ridurre ulteriormente la latenza.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10. Branch Prediction 🕵️‍♂️</a:t>
            </a:r>
            <a:endParaRPr/>
          </a:p>
        </p:txBody>
      </p:sp>
      <p:pic>
        <p:nvPicPr>
          <p:cNvPr id="354" name="Google Shape;35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725" y="1545900"/>
            <a:ext cx="4739199" cy="2222426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2"/>
          <p:cNvSpPr txBox="1"/>
          <p:nvPr>
            <p:ph idx="1" type="body"/>
          </p:nvPr>
        </p:nvSpPr>
        <p:spPr>
          <a:xfrm>
            <a:off x="5582700" y="866350"/>
            <a:ext cx="3249600" cy="39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Domande:</a:t>
            </a:r>
            <a:endParaRPr sz="1300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veat"/>
              <a:buChar char="●"/>
            </a:pPr>
            <a:r>
              <a:rPr lang="it" sz="13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Spiega in che modo l'architettura SIMD permette di eseguire la stessa istruzione su più dati contemporaneamente.</a:t>
            </a:r>
            <a:endParaRPr sz="1300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veat"/>
              <a:buChar char="●"/>
            </a:pPr>
            <a:r>
              <a:rPr lang="it" sz="13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Quali sono i principali vantaggi che le estensioni SIMD offrono nelle applicazioni di calcolo intensivo?</a:t>
            </a:r>
            <a:endParaRPr sz="1300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veat"/>
              <a:buChar char="●"/>
            </a:pPr>
            <a:r>
              <a:rPr lang="it" sz="13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Quali estensioni SIMD sono state introdotte da Intel per migliorare le operazioni di calcolo parallelo su dati a virgola mobile e quali sono le principali differenze tra esse? </a:t>
            </a:r>
            <a:endParaRPr sz="1300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veat"/>
              <a:buChar char="●"/>
            </a:pPr>
            <a:r>
              <a:rPr lang="it" sz="13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Quanti dati da 8 bit (int8) possono essere elaborati in parallelo in un singolo ciclo di istruzione con un registro ZMM di AVX-512?</a:t>
            </a:r>
            <a:endParaRPr sz="1300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11. Architettura superscalare </a:t>
            </a:r>
            <a:r>
              <a:rPr lang="it" sz="2300"/>
              <a:t>👩‍🔧👨‍🔧👩‍🏭👨‍🏭👷‍♀️👷‍♂️</a:t>
            </a:r>
            <a:endParaRPr/>
          </a:p>
        </p:txBody>
      </p:sp>
      <p:pic>
        <p:nvPicPr>
          <p:cNvPr id="361" name="Google Shape;36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725" y="1545900"/>
            <a:ext cx="4739199" cy="2222426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3"/>
          <p:cNvSpPr txBox="1"/>
          <p:nvPr>
            <p:ph idx="1" type="body"/>
          </p:nvPr>
        </p:nvSpPr>
        <p:spPr>
          <a:xfrm>
            <a:off x="5582700" y="866350"/>
            <a:ext cx="3249600" cy="39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Domande:</a:t>
            </a:r>
            <a:endParaRPr sz="1300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veat"/>
              <a:buChar char="●"/>
            </a:pPr>
            <a:r>
              <a:rPr lang="it" sz="13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Spiega in che modo l'architettura SIMD permette di eseguire la stessa istruzione su più dati contemporaneamente.</a:t>
            </a:r>
            <a:endParaRPr sz="1300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veat"/>
              <a:buChar char="●"/>
            </a:pPr>
            <a:r>
              <a:rPr lang="it" sz="13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Quali sono i principali vantaggi che le estensioni SIMD offrono nelle applicazioni di calcolo intensivo?</a:t>
            </a:r>
            <a:endParaRPr sz="1300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veat"/>
              <a:buChar char="●"/>
            </a:pPr>
            <a:r>
              <a:rPr lang="it" sz="13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Quali estensioni SIMD sono state introdotte da Intel per migliorare le operazioni di calcolo parallelo su dati a virgola mobile e quali sono le principali differenze tra esse? </a:t>
            </a:r>
            <a:endParaRPr sz="1300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veat"/>
              <a:buChar char="●"/>
            </a:pPr>
            <a:r>
              <a:rPr lang="it" sz="13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Quanti dati da 8 bit (int8) possono essere elaborati in parallelo in un singolo ciclo di istruzione con un registro ZMM di AVX-512?</a:t>
            </a:r>
            <a:endParaRPr sz="1300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ISA - Assembly 8086   (</a:t>
            </a:r>
            <a:r>
              <a:rPr lang="it" u="sng">
                <a:solidFill>
                  <a:schemeClr val="hlink"/>
                </a:solidFill>
                <a:hlinkClick r:id="rId3"/>
              </a:rPr>
              <a:t>wiki</a:t>
            </a:r>
            <a:r>
              <a:rPr lang="it"/>
              <a:t>)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769375"/>
            <a:ext cx="3999900" cy="27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 txBox="1"/>
          <p:nvPr>
            <p:ph idx="2" type="body"/>
          </p:nvPr>
        </p:nvSpPr>
        <p:spPr>
          <a:xfrm>
            <a:off x="1372875" y="1129025"/>
            <a:ext cx="701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Modalità di  Indirizzamento</a:t>
            </a:r>
            <a:endParaRPr sz="1800"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275" y="1813025"/>
            <a:ext cx="3443750" cy="286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 rotWithShape="1">
          <a:blip r:embed="rId5">
            <a:alphaModFix/>
          </a:blip>
          <a:srcRect b="-12508" l="3393" r="29672" t="14170"/>
          <a:stretch/>
        </p:blipFill>
        <p:spPr>
          <a:xfrm>
            <a:off x="4512813" y="1813025"/>
            <a:ext cx="4067674" cy="398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12. SMT</a:t>
            </a:r>
            <a:endParaRPr/>
          </a:p>
        </p:txBody>
      </p:sp>
      <p:pic>
        <p:nvPicPr>
          <p:cNvPr id="368" name="Google Shape;36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725" y="1545900"/>
            <a:ext cx="4739199" cy="2222426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4"/>
          <p:cNvSpPr txBox="1"/>
          <p:nvPr>
            <p:ph idx="1" type="body"/>
          </p:nvPr>
        </p:nvSpPr>
        <p:spPr>
          <a:xfrm>
            <a:off x="5582700" y="866350"/>
            <a:ext cx="3249600" cy="39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Domande:</a:t>
            </a:r>
            <a:endParaRPr sz="1300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veat"/>
              <a:buChar char="●"/>
            </a:pPr>
            <a:r>
              <a:rPr lang="it" sz="13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Spiega in che modo l'architettura SIMD permette di eseguire la stessa istruzione su più dati contemporaneamente.</a:t>
            </a:r>
            <a:endParaRPr sz="1300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veat"/>
              <a:buChar char="●"/>
            </a:pPr>
            <a:r>
              <a:rPr lang="it" sz="13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Quali sono i principali vantaggi che le estensioni SIMD offrono nelle applicazioni di calcolo intensivo?</a:t>
            </a:r>
            <a:endParaRPr sz="1300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veat"/>
              <a:buChar char="●"/>
            </a:pPr>
            <a:r>
              <a:rPr lang="it" sz="13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Quali estensioni SIMD sono state introdotte da Intel per migliorare le operazioni di calcolo parallelo su dati a virgola mobile e quali sono le principali differenze tra esse? </a:t>
            </a:r>
            <a:endParaRPr sz="1300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veat"/>
              <a:buChar char="●"/>
            </a:pPr>
            <a:r>
              <a:rPr lang="it" sz="13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Quanti dati da 8 bit (int8) possono essere elaborati in parallelo in un singolo ciclo di istruzione con un registro ZMM di AVX-512?</a:t>
            </a:r>
            <a:endParaRPr sz="1300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13. Multicore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5" name="Google Shape;37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725" y="1545900"/>
            <a:ext cx="4739199" cy="2222426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5"/>
          <p:cNvSpPr txBox="1"/>
          <p:nvPr>
            <p:ph idx="1" type="body"/>
          </p:nvPr>
        </p:nvSpPr>
        <p:spPr>
          <a:xfrm>
            <a:off x="5582700" y="866350"/>
            <a:ext cx="3249600" cy="39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Domande:</a:t>
            </a:r>
            <a:endParaRPr sz="1300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veat"/>
              <a:buChar char="●"/>
            </a:pPr>
            <a:r>
              <a:rPr lang="it" sz="13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Spiega in che modo l'architettura SIMD permette di eseguire la stessa istruzione su più dati contemporaneamente.</a:t>
            </a:r>
            <a:endParaRPr sz="1300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veat"/>
              <a:buChar char="●"/>
            </a:pPr>
            <a:r>
              <a:rPr lang="it" sz="13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Quali sono i principali vantaggi che le estensioni SIMD offrono nelle applicazioni di calcolo intensivo?</a:t>
            </a:r>
            <a:endParaRPr sz="1300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veat"/>
              <a:buChar char="●"/>
            </a:pPr>
            <a:r>
              <a:rPr lang="it" sz="13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Quali estensioni SIMD sono state introdotte da Intel per migliorare le operazioni di calcolo parallelo su dati a virgola mobile e quali sono le principali differenze tra esse? </a:t>
            </a:r>
            <a:endParaRPr sz="1300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veat"/>
              <a:buChar char="●"/>
            </a:pPr>
            <a:r>
              <a:rPr lang="it" sz="13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Quanti dati da 8 bit (int8) possono essere elaborati in parallelo in un singolo ciclo di istruzione con un registro ZMM di AVX-512?</a:t>
            </a:r>
            <a:endParaRPr sz="1300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Evoluzione della CPU - 80386</a:t>
            </a:r>
            <a:endParaRPr/>
          </a:p>
        </p:txBody>
      </p:sp>
      <p:sp>
        <p:nvSpPr>
          <p:cNvPr id="382" name="Google Shape;382;p56"/>
          <p:cNvSpPr txBox="1"/>
          <p:nvPr>
            <p:ph idx="1" type="body"/>
          </p:nvPr>
        </p:nvSpPr>
        <p:spPr>
          <a:xfrm>
            <a:off x="311700" y="1152475"/>
            <a:ext cx="8520600" cy="38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it"/>
              <a:t>ISA 32bit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it"/>
              <a:t>bus 32bit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it"/>
              <a:t>Registri + Grandi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t"/>
              <a:t>Prefetch 16B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t"/>
              <a:t>Pipeline: 3 stadi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83" name="Google Shape;38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5200" y="1429650"/>
            <a:ext cx="5715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Evoluzione della CPU - 80486</a:t>
            </a:r>
            <a:endParaRPr/>
          </a:p>
        </p:txBody>
      </p:sp>
      <p:sp>
        <p:nvSpPr>
          <p:cNvPr id="389" name="Google Shape;389;p57"/>
          <p:cNvSpPr txBox="1"/>
          <p:nvPr>
            <p:ph idx="1" type="body"/>
          </p:nvPr>
        </p:nvSpPr>
        <p:spPr>
          <a:xfrm>
            <a:off x="311700" y="1152475"/>
            <a:ext cx="3511800" cy="38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it"/>
              <a:t>Prefetch +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t"/>
              <a:t>Pipeline: </a:t>
            </a:r>
            <a:r>
              <a:rPr b="1" lang="it"/>
              <a:t>5 stadi </a:t>
            </a:r>
            <a:br>
              <a:rPr lang="it"/>
            </a:br>
            <a:r>
              <a:rPr i="1" lang="it" sz="1500"/>
              <a:t>(first tightly-pipelined x86 design)</a:t>
            </a:r>
            <a:endParaRPr i="1"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t"/>
              <a:t>FPU </a:t>
            </a:r>
            <a:r>
              <a:rPr lang="it"/>
              <a:t>(Floating Point Unit)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t"/>
              <a:t>Cache: 8kB SRAM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90" name="Google Shape;39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3511" y="1373100"/>
            <a:ext cx="5041164" cy="3668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Evoluzione della CPU - PENTIUM</a:t>
            </a:r>
            <a:endParaRPr/>
          </a:p>
        </p:txBody>
      </p:sp>
      <p:sp>
        <p:nvSpPr>
          <p:cNvPr id="396" name="Google Shape;396;p58"/>
          <p:cNvSpPr txBox="1"/>
          <p:nvPr>
            <p:ph idx="1" type="body"/>
          </p:nvPr>
        </p:nvSpPr>
        <p:spPr>
          <a:xfrm>
            <a:off x="311700" y="1152475"/>
            <a:ext cx="8520600" cy="38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Innovazioni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b="1" lang="it"/>
              <a:t>Cache L1D e L1I</a:t>
            </a:r>
            <a:r>
              <a:rPr lang="it"/>
              <a:t> → </a:t>
            </a:r>
            <a:r>
              <a:rPr lang="it"/>
              <a:t>Hardvard</a:t>
            </a:r>
            <a:r>
              <a:rPr lang="it"/>
              <a:t> </a:t>
            </a:r>
            <a:r>
              <a:rPr lang="it"/>
              <a:t>internally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t"/>
              <a:t>Prefetch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t"/>
              <a:t>Pipeline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it"/>
              <a:t>Branch Prediction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t"/>
              <a:t>Architettura </a:t>
            </a:r>
            <a:r>
              <a:rPr b="1" lang="it"/>
              <a:t>superscalare</a:t>
            </a:r>
            <a:r>
              <a:rPr lang="it"/>
              <a:t>: 2 pipeline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t"/>
              <a:t>Unità </a:t>
            </a:r>
            <a:r>
              <a:rPr b="1" lang="it"/>
              <a:t>SIMD</a:t>
            </a:r>
            <a:r>
              <a:rPr lang="it"/>
              <a:t> (MMX) per istruzioni multimedia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97" name="Google Shape;397;p58"/>
          <p:cNvPicPr preferRelativeResize="0"/>
          <p:nvPr/>
        </p:nvPicPr>
        <p:blipFill rotWithShape="1">
          <a:blip r:embed="rId3">
            <a:alphaModFix/>
          </a:blip>
          <a:srcRect b="0" l="34657" r="0" t="11832"/>
          <a:stretch/>
        </p:blipFill>
        <p:spPr>
          <a:xfrm>
            <a:off x="5303375" y="1439075"/>
            <a:ext cx="3660624" cy="370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4697" y="88575"/>
            <a:ext cx="725898" cy="92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8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-2883932">
            <a:off x="1678774" y="4035101"/>
            <a:ext cx="642900" cy="6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8"/>
          <p:cNvSpPr txBox="1"/>
          <p:nvPr/>
        </p:nvSpPr>
        <p:spPr>
          <a:xfrm>
            <a:off x="2113950" y="4168150"/>
            <a:ext cx="22500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Proxima Nova"/>
                <a:ea typeface="Proxima Nova"/>
                <a:cs typeface="Proxima Nova"/>
                <a:sym typeface="Proxima Nova"/>
              </a:rPr>
              <a:t>Programmazione SIMD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Evoluzione della CPU - </a:t>
            </a:r>
            <a:r>
              <a:rPr lang="it" sz="2700"/>
              <a:t>PENTIUM PRO (P6)</a:t>
            </a:r>
            <a:endParaRPr sz="2700"/>
          </a:p>
        </p:txBody>
      </p:sp>
      <p:sp>
        <p:nvSpPr>
          <p:cNvPr id="406" name="Google Shape;406;p59"/>
          <p:cNvSpPr txBox="1"/>
          <p:nvPr>
            <p:ph idx="1" type="body"/>
          </p:nvPr>
        </p:nvSpPr>
        <p:spPr>
          <a:xfrm>
            <a:off x="311700" y="1152475"/>
            <a:ext cx="8520600" cy="38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Innovazioni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b="1" lang="it"/>
              <a:t>Cache L2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it"/>
              <a:t>M</a:t>
            </a:r>
            <a:r>
              <a:rPr b="1" lang="it"/>
              <a:t>icroprogrammato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it"/>
              <a:t>Out of Order Execution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it"/>
              <a:t>Register Renaming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t"/>
              <a:t>Pipeline: 10 stadi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t"/>
              <a:t>Architettura </a:t>
            </a:r>
            <a:r>
              <a:rPr lang="it"/>
              <a:t>superscalare</a:t>
            </a:r>
            <a:r>
              <a:rPr lang="it"/>
              <a:t>: 5 pipeline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t"/>
              <a:t>U</a:t>
            </a:r>
            <a:r>
              <a:rPr lang="it"/>
              <a:t>nità SIMD </a:t>
            </a:r>
            <a:r>
              <a:rPr lang="it"/>
              <a:t>(</a:t>
            </a:r>
            <a:r>
              <a:rPr b="1" lang="it"/>
              <a:t>SSE</a:t>
            </a:r>
            <a:r>
              <a:rPr lang="it"/>
              <a:t>) </a:t>
            </a:r>
            <a:endParaRPr/>
          </a:p>
        </p:txBody>
      </p:sp>
      <p:pic>
        <p:nvPicPr>
          <p:cNvPr id="407" name="Google Shape;40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4518" y="1121075"/>
            <a:ext cx="3424807" cy="395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9"/>
          <p:cNvPicPr preferRelativeResize="0"/>
          <p:nvPr/>
        </p:nvPicPr>
        <p:blipFill rotWithShape="1">
          <a:blip r:embed="rId4">
            <a:alphaModFix/>
          </a:blip>
          <a:srcRect b="53682" l="0" r="0" t="0"/>
          <a:stretch/>
        </p:blipFill>
        <p:spPr>
          <a:xfrm>
            <a:off x="259600" y="4165300"/>
            <a:ext cx="4626900" cy="75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Evoluzione della CPU</a:t>
            </a:r>
            <a:endParaRPr/>
          </a:p>
        </p:txBody>
      </p:sp>
      <p:sp>
        <p:nvSpPr>
          <p:cNvPr id="414" name="Google Shape;414;p60"/>
          <p:cNvSpPr txBox="1"/>
          <p:nvPr>
            <p:ph idx="1" type="body"/>
          </p:nvPr>
        </p:nvSpPr>
        <p:spPr>
          <a:xfrm>
            <a:off x="311700" y="1152475"/>
            <a:ext cx="8520600" cy="38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it"/>
              <a:t>Unità Speculativa </a:t>
            </a:r>
            <a:r>
              <a:rPr lang="it"/>
              <a:t>(DBP)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15" name="Google Shape;41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4750" y="1107538"/>
            <a:ext cx="5429250" cy="39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7562" y="82625"/>
            <a:ext cx="793562" cy="93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Evoluzione della CPU</a:t>
            </a:r>
            <a:endParaRPr/>
          </a:p>
        </p:txBody>
      </p:sp>
      <p:sp>
        <p:nvSpPr>
          <p:cNvPr id="422" name="Google Shape;422;p61"/>
          <p:cNvSpPr txBox="1"/>
          <p:nvPr>
            <p:ph idx="1" type="body"/>
          </p:nvPr>
        </p:nvSpPr>
        <p:spPr>
          <a:xfrm>
            <a:off x="311700" y="1152475"/>
            <a:ext cx="4709400" cy="38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Innovazioni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it"/>
              <a:t>Cache L3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t"/>
              <a:t>Deeper pipeline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t" u="sng">
                <a:solidFill>
                  <a:schemeClr val="hlink"/>
                </a:solidFill>
                <a:hlinkClick r:id="rId3"/>
              </a:rPr>
              <a:t>SMT</a:t>
            </a:r>
            <a:r>
              <a:rPr lang="it"/>
              <a:t> (Hyper Threading) parallelismo a livello di thread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23" name="Google Shape;42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1225" y="-12400"/>
            <a:ext cx="4208576" cy="526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525" y="3216825"/>
            <a:ext cx="3609699" cy="182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1275" y="956600"/>
            <a:ext cx="721250" cy="879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61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53850" y="2724075"/>
            <a:ext cx="721274" cy="26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61">
            <a:hlinkClick r:id="rId9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42838" y="1775225"/>
            <a:ext cx="721274" cy="26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SMT: One Core - Two Front-end</a:t>
            </a:r>
            <a:endParaRPr/>
          </a:p>
        </p:txBody>
      </p:sp>
      <p:sp>
        <p:nvSpPr>
          <p:cNvPr id="433" name="Google Shape;433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34" name="Google Shape;43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00" y="1083800"/>
            <a:ext cx="2821725" cy="394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2"/>
          <p:cNvPicPr preferRelativeResize="0"/>
          <p:nvPr/>
        </p:nvPicPr>
        <p:blipFill rotWithShape="1">
          <a:blip r:embed="rId4">
            <a:alphaModFix/>
          </a:blip>
          <a:srcRect b="0" l="0" r="803" t="3892"/>
          <a:stretch/>
        </p:blipFill>
        <p:spPr>
          <a:xfrm>
            <a:off x="3132425" y="1017725"/>
            <a:ext cx="5880768" cy="401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      NO SMT             vs.              SMT</a:t>
            </a:r>
            <a:endParaRPr/>
          </a:p>
        </p:txBody>
      </p:sp>
      <p:sp>
        <p:nvSpPr>
          <p:cNvPr id="441" name="Google Shape;441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42" name="Google Shape;44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1125" y="1263500"/>
            <a:ext cx="4376575" cy="3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250" y="1413337"/>
            <a:ext cx="3938350" cy="358032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63"/>
          <p:cNvSpPr/>
          <p:nvPr/>
        </p:nvSpPr>
        <p:spPr>
          <a:xfrm>
            <a:off x="1191725" y="1017725"/>
            <a:ext cx="1606800" cy="469500"/>
          </a:xfrm>
          <a:prstGeom prst="round2DiagRect">
            <a:avLst>
              <a:gd fmla="val 36528" name="adj1"/>
              <a:gd fmla="val 0" name="adj2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rgbClr val="0000FF"/>
                </a:solidFill>
              </a:rPr>
              <a:t>NO HT</a:t>
            </a:r>
            <a:endParaRPr b="1" sz="3000">
              <a:solidFill>
                <a:srgbClr val="0000FF"/>
              </a:solidFill>
            </a:endParaRPr>
          </a:p>
        </p:txBody>
      </p:sp>
      <p:sp>
        <p:nvSpPr>
          <p:cNvPr id="445" name="Google Shape;445;p63"/>
          <p:cNvSpPr/>
          <p:nvPr/>
        </p:nvSpPr>
        <p:spPr>
          <a:xfrm>
            <a:off x="6155325" y="1017725"/>
            <a:ext cx="1606800" cy="469500"/>
          </a:xfrm>
          <a:prstGeom prst="round2DiagRect">
            <a:avLst>
              <a:gd fmla="val 36528" name="adj1"/>
              <a:gd fmla="val 0" name="adj2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rgbClr val="FF0000"/>
                </a:solidFill>
              </a:rPr>
              <a:t>HT</a:t>
            </a:r>
            <a:endParaRPr b="1" sz="3000">
              <a:solidFill>
                <a:srgbClr val="FF0000"/>
              </a:solidFill>
            </a:endParaRPr>
          </a:p>
        </p:txBody>
      </p:sp>
      <p:sp>
        <p:nvSpPr>
          <p:cNvPr id="446" name="Google Shape;446;p63"/>
          <p:cNvSpPr/>
          <p:nvPr/>
        </p:nvSpPr>
        <p:spPr>
          <a:xfrm>
            <a:off x="2955050" y="3813400"/>
            <a:ext cx="1120500" cy="347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7" name="Google Shape;447;p63"/>
          <p:cNvSpPr/>
          <p:nvPr/>
        </p:nvSpPr>
        <p:spPr>
          <a:xfrm>
            <a:off x="7541625" y="3892025"/>
            <a:ext cx="1161600" cy="388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ISA - Execution Time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4474800" cy="11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200"/>
              <a:t>Ogni CPU è documentata da un </a:t>
            </a:r>
            <a:r>
              <a:rPr b="1" i="1" lang="it" sz="1200"/>
              <a:t>data-sheet</a:t>
            </a:r>
            <a:r>
              <a:rPr lang="it" sz="1200"/>
              <a:t> scritto dal produttore (ad esempio INTEL) per consentire ai programmatori di sfruttare la nuova ISA. In realtà, ormai, solo chi produce compilatori la studia. Per ogni istruzione è possibile reperire il tempo di esecuzione in cicli di clock:</a:t>
            </a:r>
            <a:endParaRPr sz="1200"/>
          </a:p>
        </p:txBody>
      </p:sp>
      <p:pic>
        <p:nvPicPr>
          <p:cNvPr id="100" name="Google Shape;100;p19"/>
          <p:cNvPicPr preferRelativeResize="0"/>
          <p:nvPr/>
        </p:nvPicPr>
        <p:blipFill rotWithShape="1">
          <a:blip r:embed="rId3">
            <a:alphaModFix/>
          </a:blip>
          <a:srcRect b="10891" l="7299" r="14040" t="1273"/>
          <a:stretch/>
        </p:blipFill>
        <p:spPr>
          <a:xfrm>
            <a:off x="5438375" y="1306550"/>
            <a:ext cx="3525750" cy="372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 rotWithShape="1">
          <a:blip r:embed="rId4">
            <a:alphaModFix/>
          </a:blip>
          <a:srcRect b="12778" l="0" r="0" t="0"/>
          <a:stretch/>
        </p:blipFill>
        <p:spPr>
          <a:xfrm>
            <a:off x="398575" y="2385000"/>
            <a:ext cx="3969600" cy="178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98575" y="4173775"/>
            <a:ext cx="4474800" cy="8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/>
              <a:t>Cosa fa il seguente programma?  </a:t>
            </a:r>
            <a:r>
              <a:rPr lang="it"/>
              <a:t>…………………………….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i="1" lang="it"/>
              <a:t>In quanto ‘tempo’ ?  </a:t>
            </a:r>
            <a:r>
              <a:rPr lang="it"/>
              <a:t>…………………………….</a:t>
            </a:r>
            <a:endParaRPr b="1" i="1"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5438375" y="900325"/>
            <a:ext cx="3698700" cy="4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it">
                <a:solidFill>
                  <a:srgbClr val="000000"/>
                </a:solidFill>
              </a:rPr>
              <a:t>ESERCIZIO</a:t>
            </a:r>
            <a:endParaRPr b="1">
              <a:solidFill>
                <a:srgbClr val="000000"/>
              </a:solidFill>
            </a:endParaRPr>
          </a:p>
        </p:txBody>
      </p:sp>
      <p:cxnSp>
        <p:nvCxnSpPr>
          <p:cNvPr id="104" name="Google Shape;104;p19"/>
          <p:cNvCxnSpPr/>
          <p:nvPr/>
        </p:nvCxnSpPr>
        <p:spPr>
          <a:xfrm>
            <a:off x="5254900" y="1140100"/>
            <a:ext cx="0" cy="360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Evoluzione della CPU</a:t>
            </a:r>
            <a:endParaRPr/>
          </a:p>
        </p:txBody>
      </p:sp>
      <p:sp>
        <p:nvSpPr>
          <p:cNvPr id="453" name="Google Shape;453;p64"/>
          <p:cNvSpPr txBox="1"/>
          <p:nvPr>
            <p:ph idx="1" type="body"/>
          </p:nvPr>
        </p:nvSpPr>
        <p:spPr>
          <a:xfrm>
            <a:off x="113125" y="1219200"/>
            <a:ext cx="5137200" cy="3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t"/>
              <a:t>Multi Core e multi Die (parallelismo processi)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t"/>
              <a:t>Estensioni dell’ISA (Set implementati in HW)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54" name="Google Shape;45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0475" y="314750"/>
            <a:ext cx="24003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9000" y="31475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0050" y="1929074"/>
            <a:ext cx="1905000" cy="1465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64"/>
          <p:cNvPicPr preferRelativeResize="0"/>
          <p:nvPr/>
        </p:nvPicPr>
        <p:blipFill rotWithShape="1">
          <a:blip r:embed="rId6">
            <a:alphaModFix/>
          </a:blip>
          <a:srcRect b="7792" l="53220" r="0" t="17636"/>
          <a:stretch/>
        </p:blipFill>
        <p:spPr>
          <a:xfrm>
            <a:off x="268697" y="2264850"/>
            <a:ext cx="3507086" cy="26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23072" y="2219750"/>
            <a:ext cx="2914475" cy="290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FLOPS</a:t>
            </a:r>
            <a:endParaRPr/>
          </a:p>
        </p:txBody>
      </p:sp>
      <p:sp>
        <p:nvSpPr>
          <p:cNvPr id="464" name="Google Shape;464;p65"/>
          <p:cNvSpPr txBox="1"/>
          <p:nvPr>
            <p:ph idx="1" type="body"/>
          </p:nvPr>
        </p:nvSpPr>
        <p:spPr>
          <a:xfrm>
            <a:off x="4460375" y="445025"/>
            <a:ext cx="4588500" cy="45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FLoating point Operations Per Second</a:t>
            </a:r>
            <a:r>
              <a:rPr lang="it"/>
              <a:t> (FLOPS, flops or flop/s) is a measure of computer performance, useful in fields of scientific computations that require floating-point calculations.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t"/>
              <a:t>In realtà solitamente si intendono operazioni in virgola mobile con operandi a 32 bit (FP32), ma spesso si è interessati anche alle performance con operandi in Double Precision, cioè a 64bit (FP64). Nel settore schede grafiche è ancora in uso l’elaborazione a 16 bit (FP16 o half precision). </a:t>
            </a:r>
            <a:endParaRPr/>
          </a:p>
        </p:txBody>
      </p:sp>
      <p:pic>
        <p:nvPicPr>
          <p:cNvPr id="465" name="Google Shape;46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" y="1177275"/>
            <a:ext cx="4155576" cy="3678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72" name="Google Shape;47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006" y="-34225"/>
            <a:ext cx="847398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66"/>
          <p:cNvSpPr txBox="1"/>
          <p:nvPr>
            <p:ph type="title"/>
          </p:nvPr>
        </p:nvSpPr>
        <p:spPr>
          <a:xfrm>
            <a:off x="4776900" y="4531250"/>
            <a:ext cx="285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Nel 2018     </a:t>
            </a:r>
            <a:endParaRPr/>
          </a:p>
        </p:txBody>
      </p:sp>
      <p:pic>
        <p:nvPicPr>
          <p:cNvPr id="474" name="Google Shape;474;p66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6925" y="4628750"/>
            <a:ext cx="377675" cy="37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46075" y="4390150"/>
            <a:ext cx="1086225" cy="71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642575" y="4328798"/>
            <a:ext cx="2212475" cy="83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490250" y="508000"/>
            <a:ext cx="7562400" cy="32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/>
              <a:t>… perchè le istruzioni hanno tempi tanto diversi?</a:t>
            </a:r>
            <a:endParaRPr sz="3600"/>
          </a:p>
        </p:txBody>
      </p:sp>
      <p:pic>
        <p:nvPicPr>
          <p:cNvPr descr="Male in doubt | Free SVG"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2200" y="2067775"/>
            <a:ext cx="3129825" cy="312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ISA - Execution Time</a:t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246175" y="1231100"/>
            <a:ext cx="4775400" cy="3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/>
              <a:t>Tempi di esecuzione così diversi sono legati a vari fattori: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Tempo di decodifica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Tempo di accesso alla memoria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Accesso ai registri di segmento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Esecuzioni più onerose (vedi DIV)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Istruzioni non atomiche (CALL)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Indirizzamento indiretto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it" sz="1600"/>
              <a:t>…principalmente per colpa dell’architettura CISC</a:t>
            </a:r>
            <a:endParaRPr sz="1600"/>
          </a:p>
        </p:txBody>
      </p:sp>
      <p:graphicFrame>
        <p:nvGraphicFramePr>
          <p:cNvPr id="117" name="Google Shape;117;p21"/>
          <p:cNvGraphicFramePr/>
          <p:nvPr/>
        </p:nvGraphicFramePr>
        <p:xfrm>
          <a:off x="6226575" y="717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{24080A63-0DA9-4D44-B720-6574454B69EE}</a:tableStyleId>
              </a:tblPr>
              <a:tblGrid>
                <a:gridCol w="1498875"/>
                <a:gridCol w="1106925"/>
              </a:tblGrid>
              <a:tr h="354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/>
                        <a:t>Istruzione</a:t>
                      </a:r>
                      <a:endParaRPr b="1"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/>
                        <a:t>Cicli di Clock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35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>
                          <a:solidFill>
                            <a:srgbClr val="18803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MOV reg, reg</a:t>
                      </a:r>
                      <a:endParaRPr b="1" sz="1000">
                        <a:solidFill>
                          <a:srgbClr val="188038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b="1" sz="1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>
                          <a:solidFill>
                            <a:srgbClr val="18803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MOV reg, imm</a:t>
                      </a:r>
                      <a:endParaRPr b="1" sz="1000">
                        <a:solidFill>
                          <a:srgbClr val="188038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endParaRPr b="1" sz="1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>
                          <a:solidFill>
                            <a:srgbClr val="18803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MOV reg, mem</a:t>
                      </a:r>
                      <a:endParaRPr b="1" sz="1000">
                        <a:solidFill>
                          <a:srgbClr val="188038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8 + EA</a:t>
                      </a:r>
                      <a:endParaRPr b="1" sz="1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>
                          <a:solidFill>
                            <a:srgbClr val="18803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ADD reg, reg</a:t>
                      </a:r>
                      <a:endParaRPr b="1" sz="1000">
                        <a:solidFill>
                          <a:srgbClr val="188038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b="1" sz="1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>
                          <a:solidFill>
                            <a:srgbClr val="18803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ADD reg, imm</a:t>
                      </a:r>
                      <a:endParaRPr b="1" sz="1000">
                        <a:solidFill>
                          <a:srgbClr val="188038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endParaRPr b="1" sz="1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>
                          <a:solidFill>
                            <a:srgbClr val="18803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PUSH reg</a:t>
                      </a:r>
                      <a:endParaRPr b="1" sz="1000">
                        <a:solidFill>
                          <a:srgbClr val="188038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11</a:t>
                      </a:r>
                      <a:endParaRPr b="1" sz="1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>
                          <a:solidFill>
                            <a:srgbClr val="18803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POP reg</a:t>
                      </a:r>
                      <a:endParaRPr b="1" sz="1000">
                        <a:solidFill>
                          <a:srgbClr val="188038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8</a:t>
                      </a:r>
                      <a:endParaRPr b="1" sz="1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>
                          <a:solidFill>
                            <a:srgbClr val="18803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CALL near</a:t>
                      </a:r>
                      <a:endParaRPr b="1" sz="1000">
                        <a:solidFill>
                          <a:srgbClr val="188038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19</a:t>
                      </a:r>
                      <a:endParaRPr b="1" sz="1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>
                          <a:solidFill>
                            <a:srgbClr val="18803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MUL r/m16</a:t>
                      </a:r>
                      <a:endParaRPr b="1" sz="1000">
                        <a:solidFill>
                          <a:srgbClr val="188038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118-133</a:t>
                      </a:r>
                      <a:endParaRPr b="1" sz="1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>
                          <a:solidFill>
                            <a:srgbClr val="18803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DIV r/m16</a:t>
                      </a:r>
                      <a:endParaRPr b="1" sz="1000">
                        <a:solidFill>
                          <a:srgbClr val="188038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144-162</a:t>
                      </a:r>
                      <a:endParaRPr b="1" sz="1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8" name="Google Shape;118;p21"/>
          <p:cNvSpPr txBox="1"/>
          <p:nvPr/>
        </p:nvSpPr>
        <p:spPr>
          <a:xfrm>
            <a:off x="6226575" y="4387800"/>
            <a:ext cx="26058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/>
              <a:t>I</a:t>
            </a:r>
            <a:r>
              <a:rPr b="1" lang="it" sz="800"/>
              <a:t>struzioni principali dell'Intel 8086</a:t>
            </a:r>
            <a:r>
              <a:rPr lang="it" sz="800"/>
              <a:t> e i relativi </a:t>
            </a:r>
            <a:r>
              <a:rPr b="1" lang="it" sz="800"/>
              <a:t>cicli di clock</a:t>
            </a:r>
            <a:r>
              <a:rPr lang="it" sz="800"/>
              <a:t>. Nota: </a:t>
            </a:r>
            <a:r>
              <a:rPr b="1" lang="it" sz="800"/>
              <a:t>EA (Effective Address)</a:t>
            </a:r>
            <a:r>
              <a:rPr lang="it" sz="800"/>
              <a:t> è il numero di cicli aggiuntivi per calcolare l'indirizzo di memoria.</a:t>
            </a:r>
            <a:endParaRPr sz="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ISA </a:t>
            </a:r>
            <a:r>
              <a:rPr lang="it"/>
              <a:t>- Assembly 8086 - Decodifica</a:t>
            </a:r>
            <a:r>
              <a:rPr lang="it"/>
              <a:t> </a:t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 rotWithShape="1">
          <a:blip r:embed="rId3">
            <a:alphaModFix/>
          </a:blip>
          <a:srcRect b="-2553" l="0" r="0" t="0"/>
          <a:stretch/>
        </p:blipFill>
        <p:spPr>
          <a:xfrm>
            <a:off x="906800" y="2333700"/>
            <a:ext cx="5873650" cy="262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436175" y="1231100"/>
            <a:ext cx="6220800" cy="11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/>
              <a:t>Consideriamo l’esempio </a:t>
            </a:r>
            <a:r>
              <a:rPr b="1" lang="it" sz="1600">
                <a:latin typeface="Courier New"/>
                <a:ea typeface="Courier New"/>
                <a:cs typeface="Courier New"/>
                <a:sym typeface="Courier New"/>
              </a:rPr>
              <a:t>ADD CL, AL</a:t>
            </a:r>
            <a:r>
              <a:rPr lang="it" sz="1600"/>
              <a:t>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/>
              <a:t>… che ha opCODE </a:t>
            </a:r>
            <a:r>
              <a:rPr b="1" lang="it" sz="1600">
                <a:solidFill>
                  <a:srgbClr val="188038"/>
                </a:solidFill>
                <a:latin typeface="Courier New"/>
                <a:ea typeface="Courier New"/>
                <a:cs typeface="Courier New"/>
                <a:sym typeface="Courier New"/>
              </a:rPr>
              <a:t>00C1</a:t>
            </a:r>
            <a:r>
              <a:rPr lang="it" sz="1600"/>
              <a:t>, ovvero:</a:t>
            </a:r>
            <a:endParaRPr sz="1600"/>
          </a:p>
        </p:txBody>
      </p:sp>
      <p:sp>
        <p:nvSpPr>
          <p:cNvPr id="126" name="Google Shape;126;p22"/>
          <p:cNvSpPr/>
          <p:nvPr/>
        </p:nvSpPr>
        <p:spPr>
          <a:xfrm>
            <a:off x="5045225" y="4252400"/>
            <a:ext cx="1735200" cy="432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ISA a lunghezza Variabile</a:t>
            </a:r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 rotWithShape="1">
          <a:blip r:embed="rId3">
            <a:alphaModFix/>
          </a:blip>
          <a:srcRect b="21385" l="0" r="0" t="6682"/>
          <a:stretch/>
        </p:blipFill>
        <p:spPr>
          <a:xfrm>
            <a:off x="311700" y="1729775"/>
            <a:ext cx="5125625" cy="252327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/>
          <p:nvPr/>
        </p:nvSpPr>
        <p:spPr>
          <a:xfrm>
            <a:off x="5798725" y="1524225"/>
            <a:ext cx="3217200" cy="30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omic Sans MS"/>
              <a:buChar char="●"/>
            </a:pPr>
            <a:r>
              <a:rPr lang="it" sz="1700">
                <a:latin typeface="Comic Sans MS"/>
                <a:ea typeface="Comic Sans MS"/>
                <a:cs typeface="Comic Sans MS"/>
                <a:sym typeface="Comic Sans MS"/>
              </a:rPr>
              <a:t>Complesso (</a:t>
            </a:r>
            <a:r>
              <a:rPr b="1" i="1" lang="it" sz="1700">
                <a:solidFill>
                  <a:schemeClr val="accent3"/>
                </a:solidFill>
                <a:latin typeface="Comic Sans MS"/>
                <a:ea typeface="Comic Sans MS"/>
                <a:cs typeface="Comic Sans MS"/>
                <a:sym typeface="Comic Sans MS"/>
              </a:rPr>
              <a:t>CISC</a:t>
            </a:r>
            <a:r>
              <a:rPr lang="it" sz="1700">
                <a:latin typeface="Comic Sans MS"/>
                <a:ea typeface="Comic Sans MS"/>
                <a:cs typeface="Comic Sans MS"/>
                <a:sym typeface="Comic Sans MS"/>
              </a:rPr>
              <a:t>)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Font typeface="Comic Sans MS"/>
              <a:buChar char="●"/>
            </a:pPr>
            <a:r>
              <a:rPr lang="it" sz="1700">
                <a:latin typeface="Comic Sans MS"/>
                <a:ea typeface="Comic Sans MS"/>
                <a:cs typeface="Comic Sans MS"/>
                <a:sym typeface="Comic Sans MS"/>
              </a:rPr>
              <a:t>CU/Decoder più complesso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Font typeface="Comic Sans MS"/>
              <a:buChar char="●"/>
            </a:pPr>
            <a:r>
              <a:rPr lang="it" sz="1700">
                <a:latin typeface="Comic Sans MS"/>
                <a:ea typeface="Comic Sans MS"/>
                <a:cs typeface="Comic Sans MS"/>
                <a:sym typeface="Comic Sans MS"/>
              </a:rPr>
              <a:t>più transistor necessari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Font typeface="Comic Sans MS"/>
              <a:buChar char="●"/>
            </a:pPr>
            <a:r>
              <a:rPr lang="it" sz="1700">
                <a:latin typeface="Comic Sans MS"/>
                <a:ea typeface="Comic Sans MS"/>
                <a:cs typeface="Comic Sans MS"/>
                <a:sym typeface="Comic Sans MS"/>
              </a:rPr>
              <a:t>più calore </a:t>
            </a:r>
            <a:r>
              <a:rPr lang="it" sz="1500">
                <a:latin typeface="Comic Sans MS"/>
                <a:ea typeface="Comic Sans MS"/>
                <a:cs typeface="Comic Sans MS"/>
                <a:sym typeface="Comic Sans MS"/>
              </a:rPr>
              <a:t>(⇒ - autonomia)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1000"/>
              </a:spcAft>
              <a:buSzPts val="1700"/>
              <a:buFont typeface="Comic Sans MS"/>
              <a:buChar char="●"/>
            </a:pPr>
            <a:r>
              <a:rPr lang="it" sz="1700">
                <a:latin typeface="Comic Sans MS"/>
                <a:ea typeface="Comic Sans MS"/>
                <a:cs typeface="Comic Sans MS"/>
                <a:sym typeface="Comic Sans MS"/>
              </a:rPr>
              <a:t>più lento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